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Slab"/>
      <p:regular r:id="rId41"/>
      <p:bold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Slab-bold.fntdata"/><Relationship Id="rId41" Type="http://schemas.openxmlformats.org/officeDocument/2006/relationships/font" Target="fonts/RobotoSlab-regular.fntdata"/><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24427f04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24427f04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24b5d168c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24b5d168c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24b5d168c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24b5d168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24b5d168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24b5d168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4b5d168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4b5d168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4b5d168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4b5d168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4427f0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4427f0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4b5d168c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4b5d168c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24427f0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24427f0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24b5d168c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24b5d168c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7f9ea587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7f9ea587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24b5d168c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24b5d168c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24427f04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24427f04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24b5d168c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24b5d168c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24b5d168c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24b5d168c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24b5d168c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24b5d168c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24427f04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24427f04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24b5d16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24b5d16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24b5d16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24b5d16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4b5d168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4b5d168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7f9ea587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7f9ea587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24b5d168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24b5d168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7f9ea5875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7f9ea587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7f9ea587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7f9ea587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7f9ea587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7f9ea5875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7f9ea587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7f9ea587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24427f04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24427f04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7f9ea587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7f9ea587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7f9ea587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7f9ea587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24b5d168c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24b5d168c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7f9ea587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7f9ea587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7f9ea587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7f9ea587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7f9ea587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7f9ea587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7f9ea587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7f9ea587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9"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type="ctrTitle"/>
          </p:nvPr>
        </p:nvSpPr>
        <p:spPr>
          <a:xfrm>
            <a:off x="4216401" y="913500"/>
            <a:ext cx="4202700" cy="33165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dk1"/>
              </a:buClr>
              <a:buSzPts val="3600"/>
              <a:buNone/>
              <a:defRPr sz="3600">
                <a:solidFill>
                  <a:schemeClr val="lt1"/>
                </a:solidFill>
              </a:defRPr>
            </a:lvl1pPr>
            <a:lvl2pPr lvl="1" rtl="0" algn="l">
              <a:lnSpc>
                <a:spcPct val="100000"/>
              </a:lnSpc>
              <a:spcBef>
                <a:spcPts val="0"/>
              </a:spcBef>
              <a:spcAft>
                <a:spcPts val="0"/>
              </a:spcAft>
              <a:buClr>
                <a:schemeClr val="dk1"/>
              </a:buClr>
              <a:buSzPts val="3600"/>
              <a:buNone/>
              <a:defRPr sz="3600">
                <a:solidFill>
                  <a:schemeClr val="lt1"/>
                </a:solidFill>
              </a:defRPr>
            </a:lvl2pPr>
            <a:lvl3pPr lvl="2" rtl="0" algn="l">
              <a:lnSpc>
                <a:spcPct val="100000"/>
              </a:lnSpc>
              <a:spcBef>
                <a:spcPts val="0"/>
              </a:spcBef>
              <a:spcAft>
                <a:spcPts val="0"/>
              </a:spcAft>
              <a:buClr>
                <a:schemeClr val="dk1"/>
              </a:buClr>
              <a:buSzPts val="3600"/>
              <a:buNone/>
              <a:defRPr sz="3600">
                <a:solidFill>
                  <a:schemeClr val="lt1"/>
                </a:solidFill>
              </a:defRPr>
            </a:lvl3pPr>
            <a:lvl4pPr lvl="3" rtl="0" algn="l">
              <a:lnSpc>
                <a:spcPct val="100000"/>
              </a:lnSpc>
              <a:spcBef>
                <a:spcPts val="0"/>
              </a:spcBef>
              <a:spcAft>
                <a:spcPts val="0"/>
              </a:spcAft>
              <a:buClr>
                <a:schemeClr val="dk1"/>
              </a:buClr>
              <a:buSzPts val="3600"/>
              <a:buNone/>
              <a:defRPr sz="3600">
                <a:solidFill>
                  <a:schemeClr val="lt1"/>
                </a:solidFill>
              </a:defRPr>
            </a:lvl4pPr>
            <a:lvl5pPr lvl="4" rtl="0" algn="l">
              <a:lnSpc>
                <a:spcPct val="100000"/>
              </a:lnSpc>
              <a:spcBef>
                <a:spcPts val="0"/>
              </a:spcBef>
              <a:spcAft>
                <a:spcPts val="0"/>
              </a:spcAft>
              <a:buClr>
                <a:schemeClr val="dk1"/>
              </a:buClr>
              <a:buSzPts val="3600"/>
              <a:buNone/>
              <a:defRPr sz="3600">
                <a:solidFill>
                  <a:schemeClr val="lt1"/>
                </a:solidFill>
              </a:defRPr>
            </a:lvl5pPr>
            <a:lvl6pPr lvl="5" rtl="0" algn="l">
              <a:lnSpc>
                <a:spcPct val="100000"/>
              </a:lnSpc>
              <a:spcBef>
                <a:spcPts val="0"/>
              </a:spcBef>
              <a:spcAft>
                <a:spcPts val="0"/>
              </a:spcAft>
              <a:buClr>
                <a:schemeClr val="dk1"/>
              </a:buClr>
              <a:buSzPts val="3600"/>
              <a:buNone/>
              <a:defRPr sz="3600">
                <a:solidFill>
                  <a:schemeClr val="lt1"/>
                </a:solidFill>
              </a:defRPr>
            </a:lvl6pPr>
            <a:lvl7pPr lvl="6" rtl="0" algn="l">
              <a:lnSpc>
                <a:spcPct val="100000"/>
              </a:lnSpc>
              <a:spcBef>
                <a:spcPts val="0"/>
              </a:spcBef>
              <a:spcAft>
                <a:spcPts val="0"/>
              </a:spcAft>
              <a:buClr>
                <a:schemeClr val="dk1"/>
              </a:buClr>
              <a:buSzPts val="3600"/>
              <a:buNone/>
              <a:defRPr sz="3600">
                <a:solidFill>
                  <a:schemeClr val="lt1"/>
                </a:solidFill>
              </a:defRPr>
            </a:lvl7pPr>
            <a:lvl8pPr lvl="7" rtl="0" algn="l">
              <a:lnSpc>
                <a:spcPct val="100000"/>
              </a:lnSpc>
              <a:spcBef>
                <a:spcPts val="0"/>
              </a:spcBef>
              <a:spcAft>
                <a:spcPts val="0"/>
              </a:spcAft>
              <a:buClr>
                <a:schemeClr val="dk1"/>
              </a:buClr>
              <a:buSzPts val="3600"/>
              <a:buNone/>
              <a:defRPr sz="3600">
                <a:solidFill>
                  <a:schemeClr val="lt1"/>
                </a:solidFill>
              </a:defRPr>
            </a:lvl8pPr>
            <a:lvl9pPr lvl="8" rtl="0" algn="l">
              <a:lnSpc>
                <a:spcPct val="100000"/>
              </a:lnSpc>
              <a:spcBef>
                <a:spcPts val="0"/>
              </a:spcBef>
              <a:spcAft>
                <a:spcPts val="0"/>
              </a:spcAft>
              <a:buClr>
                <a:schemeClr val="dk1"/>
              </a:buClr>
              <a:buSzPts val="3600"/>
              <a:buNone/>
              <a:defRPr sz="3600">
                <a:solidFill>
                  <a:schemeClr val="lt1"/>
                </a:solidFill>
              </a:defRPr>
            </a:lvl9pPr>
          </a:lstStyle>
          <a:p/>
        </p:txBody>
      </p:sp>
      <p:sp>
        <p:nvSpPr>
          <p:cNvPr id="62" name="Google Shape;6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1680302" y="717050"/>
            <a:ext cx="5783400" cy="2134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GB" sz="2333">
                <a:latin typeface="Arial"/>
                <a:ea typeface="Arial"/>
                <a:cs typeface="Arial"/>
                <a:sym typeface="Arial"/>
              </a:rPr>
              <a:t>Monash DA Bootcamp-Project 1</a:t>
            </a:r>
            <a:endParaRPr sz="2333">
              <a:latin typeface="Arial"/>
              <a:ea typeface="Arial"/>
              <a:cs typeface="Arial"/>
              <a:sym typeface="Arial"/>
            </a:endParaRPr>
          </a:p>
          <a:p>
            <a:pPr indent="0" lvl="0" marL="0" rtl="0" algn="ctr">
              <a:spcBef>
                <a:spcPts val="0"/>
              </a:spcBef>
              <a:spcAft>
                <a:spcPts val="0"/>
              </a:spcAft>
              <a:buNone/>
            </a:pPr>
            <a:r>
              <a:t/>
            </a:r>
            <a:endParaRPr sz="2333">
              <a:latin typeface="Arial"/>
              <a:ea typeface="Arial"/>
              <a:cs typeface="Arial"/>
              <a:sym typeface="Arial"/>
            </a:endParaRPr>
          </a:p>
          <a:p>
            <a:pPr indent="0" lvl="0" marL="0" rtl="0" algn="ctr">
              <a:spcBef>
                <a:spcPts val="0"/>
              </a:spcBef>
              <a:spcAft>
                <a:spcPts val="0"/>
              </a:spcAft>
              <a:buNone/>
            </a:pPr>
            <a:r>
              <a:rPr lang="en-GB">
                <a:latin typeface="Arial"/>
                <a:ea typeface="Arial"/>
                <a:cs typeface="Arial"/>
                <a:sym typeface="Arial"/>
              </a:rPr>
              <a:t>Melbourne Real Estate Industry Analysis</a:t>
            </a:r>
            <a:endParaRPr>
              <a:latin typeface="Arial"/>
              <a:ea typeface="Arial"/>
              <a:cs typeface="Arial"/>
              <a:sym typeface="Arial"/>
            </a:endParaRPr>
          </a:p>
        </p:txBody>
      </p:sp>
      <p:sp>
        <p:nvSpPr>
          <p:cNvPr id="68" name="Google Shape;68;p14"/>
          <p:cNvSpPr txBox="1"/>
          <p:nvPr>
            <p:ph idx="1" type="subTitle"/>
          </p:nvPr>
        </p:nvSpPr>
        <p:spPr>
          <a:xfrm>
            <a:off x="1680302" y="3343275"/>
            <a:ext cx="5783400" cy="655800"/>
          </a:xfrm>
          <a:prstGeom prst="rect">
            <a:avLst/>
          </a:prstGeom>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1700">
                <a:latin typeface="Arial"/>
                <a:ea typeface="Arial"/>
                <a:cs typeface="Arial"/>
                <a:sym typeface="Arial"/>
              </a:rPr>
              <a:t>Present By</a:t>
            </a:r>
            <a:endParaRPr sz="1700">
              <a:latin typeface="Arial"/>
              <a:ea typeface="Arial"/>
              <a:cs typeface="Arial"/>
              <a:sym typeface="Arial"/>
            </a:endParaRPr>
          </a:p>
          <a:p>
            <a:pPr indent="0" lvl="0" marL="0" rtl="0" algn="ctr">
              <a:lnSpc>
                <a:spcPct val="90000"/>
              </a:lnSpc>
              <a:spcBef>
                <a:spcPts val="0"/>
              </a:spcBef>
              <a:spcAft>
                <a:spcPts val="0"/>
              </a:spcAft>
              <a:buNone/>
            </a:pPr>
            <a:r>
              <a:rPr lang="en-GB" sz="1700">
                <a:latin typeface="Arial"/>
                <a:ea typeface="Arial"/>
                <a:cs typeface="Arial"/>
                <a:sym typeface="Arial"/>
              </a:rPr>
              <a:t>Echo Yu, Rachel Zhang, Anjali Khare, Therese Reed</a:t>
            </a:r>
            <a:endParaRPr sz="17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Fundamental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6141650" y="821775"/>
            <a:ext cx="2924125" cy="2924125"/>
          </a:xfrm>
          <a:prstGeom prst="rect">
            <a:avLst/>
          </a:prstGeom>
          <a:noFill/>
          <a:ln>
            <a:noFill/>
          </a:ln>
        </p:spPr>
      </p:pic>
      <p:pic>
        <p:nvPicPr>
          <p:cNvPr id="139" name="Google Shape;139;p24"/>
          <p:cNvPicPr preferRelativeResize="0"/>
          <p:nvPr/>
        </p:nvPicPr>
        <p:blipFill>
          <a:blip r:embed="rId4">
            <a:alphaModFix/>
          </a:blip>
          <a:stretch>
            <a:fillRect/>
          </a:stretch>
        </p:blipFill>
        <p:spPr>
          <a:xfrm>
            <a:off x="3124600" y="821775"/>
            <a:ext cx="2924125" cy="2924125"/>
          </a:xfrm>
          <a:prstGeom prst="rect">
            <a:avLst/>
          </a:prstGeom>
          <a:noFill/>
          <a:ln>
            <a:noFill/>
          </a:ln>
        </p:spPr>
      </p:pic>
      <p:pic>
        <p:nvPicPr>
          <p:cNvPr id="140" name="Google Shape;140;p24"/>
          <p:cNvPicPr preferRelativeResize="0"/>
          <p:nvPr/>
        </p:nvPicPr>
        <p:blipFill>
          <a:blip r:embed="rId5">
            <a:alphaModFix/>
          </a:blip>
          <a:stretch>
            <a:fillRect/>
          </a:stretch>
        </p:blipFill>
        <p:spPr>
          <a:xfrm>
            <a:off x="107550" y="821775"/>
            <a:ext cx="2924125" cy="2924125"/>
          </a:xfrm>
          <a:prstGeom prst="rect">
            <a:avLst/>
          </a:prstGeom>
          <a:noFill/>
          <a:ln>
            <a:noFill/>
          </a:ln>
        </p:spPr>
      </p:pic>
      <p:sp>
        <p:nvSpPr>
          <p:cNvPr id="141" name="Google Shape;141;p24"/>
          <p:cNvSpPr txBox="1"/>
          <p:nvPr/>
        </p:nvSpPr>
        <p:spPr>
          <a:xfrm>
            <a:off x="0" y="4220100"/>
            <a:ext cx="784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rPr>
              <a:t>Toorak, St Kilda, East Melbourne, Canterbury, Kooyong, Malvern, Albert Part are very stable suburbs in Melbourne. Although the highest sold price list are changing, these 7 areas’ rent is very stable compare with others, but because there is very little mobility in those areas, and also take Covid into consideration, the mobility is even less.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151875" y="843925"/>
            <a:ext cx="2879800" cy="2953750"/>
          </a:xfrm>
          <a:prstGeom prst="rect">
            <a:avLst/>
          </a:prstGeom>
          <a:noFill/>
          <a:ln>
            <a:noFill/>
          </a:ln>
        </p:spPr>
      </p:pic>
      <p:pic>
        <p:nvPicPr>
          <p:cNvPr id="147" name="Google Shape;147;p25"/>
          <p:cNvPicPr preferRelativeResize="0"/>
          <p:nvPr/>
        </p:nvPicPr>
        <p:blipFill>
          <a:blip r:embed="rId4">
            <a:alphaModFix/>
          </a:blip>
          <a:stretch>
            <a:fillRect/>
          </a:stretch>
        </p:blipFill>
        <p:spPr>
          <a:xfrm>
            <a:off x="3124600" y="843925"/>
            <a:ext cx="2924125" cy="2924125"/>
          </a:xfrm>
          <a:prstGeom prst="rect">
            <a:avLst/>
          </a:prstGeom>
          <a:noFill/>
          <a:ln>
            <a:noFill/>
          </a:ln>
        </p:spPr>
      </p:pic>
      <p:pic>
        <p:nvPicPr>
          <p:cNvPr id="148" name="Google Shape;148;p25"/>
          <p:cNvPicPr preferRelativeResize="0"/>
          <p:nvPr/>
        </p:nvPicPr>
        <p:blipFill>
          <a:blip r:embed="rId5">
            <a:alphaModFix/>
          </a:blip>
          <a:stretch>
            <a:fillRect/>
          </a:stretch>
        </p:blipFill>
        <p:spPr>
          <a:xfrm>
            <a:off x="6141650" y="843925"/>
            <a:ext cx="2924125" cy="2924125"/>
          </a:xfrm>
          <a:prstGeom prst="rect">
            <a:avLst/>
          </a:prstGeom>
          <a:noFill/>
          <a:ln>
            <a:noFill/>
          </a:ln>
        </p:spPr>
      </p:pic>
      <p:sp>
        <p:nvSpPr>
          <p:cNvPr id="149" name="Google Shape;149;p25"/>
          <p:cNvSpPr txBox="1"/>
          <p:nvPr/>
        </p:nvSpPr>
        <p:spPr>
          <a:xfrm>
            <a:off x="1516525" y="4311750"/>
            <a:ext cx="567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rPr>
              <a:t>Toorak，St kilda, East melbourne, Canterbury, Kooyong, Malvern, Albert part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71075" y="569600"/>
            <a:ext cx="4343400" cy="2600325"/>
          </a:xfrm>
          <a:prstGeom prst="rect">
            <a:avLst/>
          </a:prstGeom>
          <a:noFill/>
          <a:ln>
            <a:noFill/>
          </a:ln>
        </p:spPr>
      </p:pic>
      <p:pic>
        <p:nvPicPr>
          <p:cNvPr id="155" name="Google Shape;155;p26"/>
          <p:cNvPicPr preferRelativeResize="0"/>
          <p:nvPr/>
        </p:nvPicPr>
        <p:blipFill>
          <a:blip r:embed="rId4">
            <a:alphaModFix/>
          </a:blip>
          <a:stretch>
            <a:fillRect/>
          </a:stretch>
        </p:blipFill>
        <p:spPr>
          <a:xfrm>
            <a:off x="4498725" y="569600"/>
            <a:ext cx="4562642" cy="2600325"/>
          </a:xfrm>
          <a:prstGeom prst="rect">
            <a:avLst/>
          </a:prstGeom>
          <a:noFill/>
          <a:ln>
            <a:noFill/>
          </a:ln>
        </p:spPr>
      </p:pic>
      <p:sp>
        <p:nvSpPr>
          <p:cNvPr id="156" name="Google Shape;156;p26"/>
          <p:cNvSpPr txBox="1"/>
          <p:nvPr/>
        </p:nvSpPr>
        <p:spPr>
          <a:xfrm>
            <a:off x="1028150" y="3469975"/>
            <a:ext cx="6939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FFFFFF"/>
                </a:solidFill>
              </a:rPr>
              <a:t>Two facts are clear if we look at the data on specialized issues: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GB" sz="1200">
                <a:solidFill>
                  <a:srgbClr val="FFFFFF"/>
                </a:solidFill>
              </a:rPr>
              <a:t>1. In terms of Melbourne housing prices, there are too many outliers reflecting high prices. The median line is almost around 900K.</a:t>
            </a:r>
            <a:endParaRPr sz="1200">
              <a:solidFill>
                <a:srgbClr val="FFFFFF"/>
              </a:solidFill>
            </a:endParaRPr>
          </a:p>
          <a:p>
            <a:pPr indent="0" lvl="0" marL="0" rtl="0" algn="l">
              <a:lnSpc>
                <a:spcPct val="115000"/>
              </a:lnSpc>
              <a:spcBef>
                <a:spcPts val="0"/>
              </a:spcBef>
              <a:spcAft>
                <a:spcPts val="0"/>
              </a:spcAft>
              <a:buNone/>
            </a:pPr>
            <a:r>
              <a:rPr lang="en-GB" sz="1200">
                <a:solidFill>
                  <a:srgbClr val="FFFFFF"/>
                </a:solidFill>
              </a:rPr>
              <a:t>2. Both the listing price and the actual sell price are in a state of continuous rise, which is contrary to our feelings during 2019 - 2021.</a:t>
            </a:r>
            <a:endParaRPr sz="1200">
              <a:solidFill>
                <a:srgbClr val="FFFFFF"/>
              </a:solidFill>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28850" y="431175"/>
            <a:ext cx="8368200" cy="535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SzPts val="990"/>
              <a:buNone/>
            </a:pPr>
            <a:r>
              <a:rPr lang="en-GB" sz="1400">
                <a:latin typeface="Arial"/>
                <a:ea typeface="Arial"/>
                <a:cs typeface="Arial"/>
                <a:sym typeface="Arial"/>
              </a:rPr>
              <a:t>The correlation between Median Sold Price and Median Rent Price is 0.92, 0.91 and 0.89 for 2019,2020 and 2021 respectively. Indicates a strong positive correlation. </a:t>
            </a:r>
            <a:endParaRPr sz="1400">
              <a:latin typeface="Arial"/>
              <a:ea typeface="Arial"/>
              <a:cs typeface="Arial"/>
              <a:sym typeface="Arial"/>
            </a:endParaRPr>
          </a:p>
        </p:txBody>
      </p:sp>
      <p:pic>
        <p:nvPicPr>
          <p:cNvPr id="162" name="Google Shape;162;p27"/>
          <p:cNvPicPr preferRelativeResize="0"/>
          <p:nvPr/>
        </p:nvPicPr>
        <p:blipFill>
          <a:blip r:embed="rId3">
            <a:alphaModFix/>
          </a:blip>
          <a:stretch>
            <a:fillRect/>
          </a:stretch>
        </p:blipFill>
        <p:spPr>
          <a:xfrm>
            <a:off x="6209100" y="1119375"/>
            <a:ext cx="2775250" cy="3043775"/>
          </a:xfrm>
          <a:prstGeom prst="rect">
            <a:avLst/>
          </a:prstGeom>
          <a:noFill/>
          <a:ln>
            <a:noFill/>
          </a:ln>
        </p:spPr>
      </p:pic>
      <p:pic>
        <p:nvPicPr>
          <p:cNvPr id="163" name="Google Shape;163;p27"/>
          <p:cNvPicPr preferRelativeResize="0"/>
          <p:nvPr/>
        </p:nvPicPr>
        <p:blipFill>
          <a:blip r:embed="rId4">
            <a:alphaModFix/>
          </a:blip>
          <a:stretch>
            <a:fillRect/>
          </a:stretch>
        </p:blipFill>
        <p:spPr>
          <a:xfrm>
            <a:off x="152400" y="1119375"/>
            <a:ext cx="2922950" cy="2990050"/>
          </a:xfrm>
          <a:prstGeom prst="rect">
            <a:avLst/>
          </a:prstGeom>
          <a:noFill/>
          <a:ln>
            <a:noFill/>
          </a:ln>
        </p:spPr>
      </p:pic>
      <p:pic>
        <p:nvPicPr>
          <p:cNvPr id="164" name="Google Shape;164;p27"/>
          <p:cNvPicPr preferRelativeResize="0"/>
          <p:nvPr/>
        </p:nvPicPr>
        <p:blipFill>
          <a:blip r:embed="rId5">
            <a:alphaModFix/>
          </a:blip>
          <a:stretch>
            <a:fillRect/>
          </a:stretch>
        </p:blipFill>
        <p:spPr>
          <a:xfrm>
            <a:off x="3227750" y="1119375"/>
            <a:ext cx="2828950" cy="299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87900" y="458025"/>
            <a:ext cx="8368200" cy="60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1400">
                <a:latin typeface="Arial"/>
                <a:ea typeface="Arial"/>
                <a:cs typeface="Arial"/>
                <a:sym typeface="Arial"/>
              </a:rPr>
              <a:t>The  correlation between Median Sold Price and No of Rent listing is -0.08,-0.09 and -0.08 for 2019,2020 and 2021 respectively. Indicates a weak negative correlation.</a:t>
            </a:r>
            <a:endParaRPr sz="1400">
              <a:latin typeface="Arial"/>
              <a:ea typeface="Arial"/>
              <a:cs typeface="Arial"/>
              <a:sym typeface="Arial"/>
            </a:endParaRPr>
          </a:p>
        </p:txBody>
      </p:sp>
      <p:pic>
        <p:nvPicPr>
          <p:cNvPr id="170" name="Google Shape;170;p28"/>
          <p:cNvPicPr preferRelativeResize="0"/>
          <p:nvPr/>
        </p:nvPicPr>
        <p:blipFill>
          <a:blip r:embed="rId3">
            <a:alphaModFix/>
          </a:blip>
          <a:stretch>
            <a:fillRect/>
          </a:stretch>
        </p:blipFill>
        <p:spPr>
          <a:xfrm>
            <a:off x="3198551" y="1213425"/>
            <a:ext cx="2831300" cy="2922850"/>
          </a:xfrm>
          <a:prstGeom prst="rect">
            <a:avLst/>
          </a:prstGeom>
          <a:noFill/>
          <a:ln>
            <a:noFill/>
          </a:ln>
        </p:spPr>
      </p:pic>
      <p:pic>
        <p:nvPicPr>
          <p:cNvPr id="171" name="Google Shape;171;p28"/>
          <p:cNvPicPr preferRelativeResize="0"/>
          <p:nvPr/>
        </p:nvPicPr>
        <p:blipFill>
          <a:blip r:embed="rId4">
            <a:alphaModFix/>
          </a:blip>
          <a:stretch>
            <a:fillRect/>
          </a:stretch>
        </p:blipFill>
        <p:spPr>
          <a:xfrm>
            <a:off x="6220175" y="1213425"/>
            <a:ext cx="2831300" cy="2922850"/>
          </a:xfrm>
          <a:prstGeom prst="rect">
            <a:avLst/>
          </a:prstGeom>
          <a:noFill/>
          <a:ln>
            <a:noFill/>
          </a:ln>
        </p:spPr>
      </p:pic>
      <p:pic>
        <p:nvPicPr>
          <p:cNvPr id="172" name="Google Shape;172;p28"/>
          <p:cNvPicPr preferRelativeResize="0"/>
          <p:nvPr/>
        </p:nvPicPr>
        <p:blipFill>
          <a:blip r:embed="rId5">
            <a:alphaModFix/>
          </a:blip>
          <a:stretch>
            <a:fillRect/>
          </a:stretch>
        </p:blipFill>
        <p:spPr>
          <a:xfrm>
            <a:off x="152400" y="1213425"/>
            <a:ext cx="2893750" cy="292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5181600" y="2983950"/>
            <a:ext cx="3962400" cy="187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1650"/>
          </a:p>
          <a:p>
            <a:pPr indent="0" lvl="0" marL="0" rtl="0" algn="l">
              <a:spcBef>
                <a:spcPts val="0"/>
              </a:spcBef>
              <a:spcAft>
                <a:spcPts val="0"/>
              </a:spcAft>
              <a:buNone/>
            </a:pPr>
            <a:r>
              <a:rPr b="1" lang="en-GB" sz="1872">
                <a:latin typeface="Arial"/>
                <a:ea typeface="Arial"/>
                <a:cs typeface="Arial"/>
                <a:sym typeface="Arial"/>
              </a:rPr>
              <a:t>Comparison list vs sold for 2019, 2020 &amp; 2021</a:t>
            </a:r>
            <a:endParaRPr b="1" sz="1872">
              <a:latin typeface="Arial"/>
              <a:ea typeface="Arial"/>
              <a:cs typeface="Arial"/>
              <a:sym typeface="Arial"/>
            </a:endParaRPr>
          </a:p>
          <a:p>
            <a:pPr indent="0" lvl="0" marL="0" rtl="0" algn="l">
              <a:spcBef>
                <a:spcPts val="0"/>
              </a:spcBef>
              <a:spcAft>
                <a:spcPts val="0"/>
              </a:spcAft>
              <a:buNone/>
            </a:pPr>
            <a:r>
              <a:t/>
            </a:r>
            <a:endParaRPr sz="1650">
              <a:latin typeface="Arial"/>
              <a:ea typeface="Arial"/>
              <a:cs typeface="Arial"/>
              <a:sym typeface="Arial"/>
            </a:endParaRPr>
          </a:p>
          <a:p>
            <a:pPr indent="0" lvl="0" marL="0" rtl="0" algn="l">
              <a:spcBef>
                <a:spcPts val="0"/>
              </a:spcBef>
              <a:spcAft>
                <a:spcPts val="0"/>
              </a:spcAft>
              <a:buNone/>
            </a:pPr>
            <a:r>
              <a:rPr lang="en-GB" sz="1650">
                <a:latin typeface="Arial"/>
                <a:ea typeface="Arial"/>
                <a:cs typeface="Arial"/>
                <a:sym typeface="Arial"/>
              </a:rPr>
              <a:t>Number listed has far out weight the number sold</a:t>
            </a:r>
            <a:endParaRPr sz="1650">
              <a:latin typeface="Arial"/>
              <a:ea typeface="Arial"/>
              <a:cs typeface="Arial"/>
              <a:sym typeface="Arial"/>
            </a:endParaRPr>
          </a:p>
          <a:p>
            <a:pPr indent="0" lvl="0" marL="0" rtl="0" algn="l">
              <a:spcBef>
                <a:spcPts val="0"/>
              </a:spcBef>
              <a:spcAft>
                <a:spcPts val="0"/>
              </a:spcAft>
              <a:buNone/>
            </a:pPr>
            <a:r>
              <a:rPr lang="en-GB" sz="1650">
                <a:latin typeface="Arial"/>
                <a:ea typeface="Arial"/>
                <a:cs typeface="Arial"/>
                <a:sym typeface="Arial"/>
              </a:rPr>
              <a:t>In saying that the number listed and sold have only increased marginally</a:t>
            </a:r>
            <a:endParaRPr sz="1650">
              <a:latin typeface="Arial"/>
              <a:ea typeface="Arial"/>
              <a:cs typeface="Arial"/>
              <a:sym typeface="Arial"/>
            </a:endParaRPr>
          </a:p>
          <a:p>
            <a:pPr indent="0" lvl="0" marL="0" rtl="0" algn="l">
              <a:spcBef>
                <a:spcPts val="0"/>
              </a:spcBef>
              <a:spcAft>
                <a:spcPts val="0"/>
              </a:spcAft>
              <a:buNone/>
            </a:pPr>
            <a:r>
              <a:rPr lang="en-GB" sz="1650">
                <a:latin typeface="Arial"/>
                <a:ea typeface="Arial"/>
                <a:cs typeface="Arial"/>
                <a:sym typeface="Arial"/>
              </a:rPr>
              <a:t>Covid hasn’t really had an impact in number of sales as covid started late 2019 into 2020</a:t>
            </a:r>
            <a:endParaRPr sz="1650">
              <a:latin typeface="Arial"/>
              <a:ea typeface="Arial"/>
              <a:cs typeface="Arial"/>
              <a:sym typeface="Arial"/>
            </a:endParaRPr>
          </a:p>
          <a:p>
            <a:pPr indent="0" lvl="0" marL="0" rtl="0" algn="l">
              <a:spcBef>
                <a:spcPts val="0"/>
              </a:spcBef>
              <a:spcAft>
                <a:spcPts val="0"/>
              </a:spcAft>
              <a:buNone/>
            </a:pPr>
            <a:r>
              <a:rPr lang="en-GB" sz="1650">
                <a:latin typeface="Arial"/>
                <a:ea typeface="Arial"/>
                <a:cs typeface="Arial"/>
                <a:sym typeface="Arial"/>
              </a:rPr>
              <a:t>While cash rate peaked in 2019 and decreased 2020 to 2021. The sold price increased and rent price  spiked in April and has now stayed consistent but have showed not major impact on sold and listed. Analysis of the quarterly data my reveal more insights</a:t>
            </a:r>
            <a:endParaRPr>
              <a:latin typeface="Arial"/>
              <a:ea typeface="Arial"/>
              <a:cs typeface="Arial"/>
              <a:sym typeface="Arial"/>
            </a:endParaRPr>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p:txBody>
      </p:sp>
      <p:pic>
        <p:nvPicPr>
          <p:cNvPr id="178" name="Google Shape;178;p29"/>
          <p:cNvPicPr preferRelativeResize="0"/>
          <p:nvPr/>
        </p:nvPicPr>
        <p:blipFill rotWithShape="1">
          <a:blip r:embed="rId3">
            <a:alphaModFix/>
          </a:blip>
          <a:srcRect b="0" l="0" r="21060" t="2008"/>
          <a:stretch/>
        </p:blipFill>
        <p:spPr>
          <a:xfrm>
            <a:off x="544600" y="953600"/>
            <a:ext cx="4551100" cy="312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idx="1" type="body"/>
          </p:nvPr>
        </p:nvSpPr>
        <p:spPr>
          <a:xfrm>
            <a:off x="336500" y="1828313"/>
            <a:ext cx="2998500" cy="122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FFFFFF"/>
                </a:solidFill>
                <a:latin typeface="Arial"/>
                <a:ea typeface="Arial"/>
                <a:cs typeface="Arial"/>
                <a:sym typeface="Arial"/>
              </a:rPr>
              <a:t>When we look more closely at quarterly data, we can still see that there was a drop in housing prices in Apr-Jun 2020, especially when we look at the highest IQR.</a:t>
            </a:r>
            <a:endParaRPr/>
          </a:p>
        </p:txBody>
      </p:sp>
      <p:pic>
        <p:nvPicPr>
          <p:cNvPr id="184" name="Google Shape;184;p30"/>
          <p:cNvPicPr preferRelativeResize="0"/>
          <p:nvPr/>
        </p:nvPicPr>
        <p:blipFill>
          <a:blip r:embed="rId3">
            <a:alphaModFix/>
          </a:blip>
          <a:stretch>
            <a:fillRect/>
          </a:stretch>
        </p:blipFill>
        <p:spPr>
          <a:xfrm>
            <a:off x="3550650" y="1045275"/>
            <a:ext cx="5386925" cy="331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Covid-19 Impact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idx="1" type="body"/>
          </p:nvPr>
        </p:nvSpPr>
        <p:spPr>
          <a:xfrm>
            <a:off x="871950" y="3418550"/>
            <a:ext cx="7400100" cy="168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latin typeface="Arial"/>
                <a:ea typeface="Arial"/>
                <a:cs typeface="Arial"/>
                <a:sym typeface="Arial"/>
              </a:rPr>
              <a:t>When we find out what percentage of properties have gone up in value compared to the previous year, we'll have a much clearer picture. In 2019-2020, 30% of property </a:t>
            </a:r>
            <a:r>
              <a:rPr lang="en-GB">
                <a:solidFill>
                  <a:srgbClr val="FFFFFF"/>
                </a:solidFill>
                <a:latin typeface="Arial"/>
                <a:ea typeface="Arial"/>
                <a:cs typeface="Arial"/>
                <a:sym typeface="Arial"/>
              </a:rPr>
              <a:t>prices is reduced</a:t>
            </a:r>
            <a:r>
              <a:rPr lang="en-GB">
                <a:solidFill>
                  <a:srgbClr val="FFFFFF"/>
                </a:solidFill>
                <a:latin typeface="Arial"/>
                <a:ea typeface="Arial"/>
                <a:cs typeface="Arial"/>
                <a:sym typeface="Arial"/>
              </a:rPr>
              <a:t>, but the next year that's down to 10%.</a:t>
            </a:r>
            <a:endParaRPr>
              <a:solidFill>
                <a:srgbClr val="FFFFFF"/>
              </a:solidFill>
              <a:latin typeface="Arial"/>
              <a:ea typeface="Arial"/>
              <a:cs typeface="Arial"/>
              <a:sym typeface="Arial"/>
            </a:endParaRPr>
          </a:p>
          <a:p>
            <a:pPr indent="0" lvl="0" marL="0" rtl="0" algn="l">
              <a:spcBef>
                <a:spcPts val="0"/>
              </a:spcBef>
              <a:spcAft>
                <a:spcPts val="0"/>
              </a:spcAft>
              <a:buNone/>
            </a:pPr>
            <a:r>
              <a:rPr lang="en-GB">
                <a:solidFill>
                  <a:srgbClr val="FFFFFF"/>
                </a:solidFill>
                <a:latin typeface="Arial"/>
                <a:ea typeface="Arial"/>
                <a:cs typeface="Arial"/>
                <a:sym typeface="Arial"/>
              </a:rPr>
              <a:t>Although in 2020-2021，89% of the property price increases, the biggest increase value in 2019-2020 is $12,000,000, but by the 2020-2021, the number dropped to 600,000, The price difference is terrible.</a:t>
            </a:r>
            <a:endParaRPr>
              <a:latin typeface="Arial"/>
              <a:ea typeface="Arial"/>
              <a:cs typeface="Arial"/>
              <a:sym typeface="Arial"/>
            </a:endParaRPr>
          </a:p>
        </p:txBody>
      </p:sp>
      <p:pic>
        <p:nvPicPr>
          <p:cNvPr id="195" name="Google Shape;195;p32"/>
          <p:cNvPicPr preferRelativeResize="0"/>
          <p:nvPr/>
        </p:nvPicPr>
        <p:blipFill>
          <a:blip r:embed="rId3">
            <a:alphaModFix/>
          </a:blip>
          <a:stretch>
            <a:fillRect/>
          </a:stretch>
        </p:blipFill>
        <p:spPr>
          <a:xfrm>
            <a:off x="440475" y="661877"/>
            <a:ext cx="4015300" cy="2409175"/>
          </a:xfrm>
          <a:prstGeom prst="rect">
            <a:avLst/>
          </a:prstGeom>
          <a:noFill/>
          <a:ln>
            <a:noFill/>
          </a:ln>
        </p:spPr>
      </p:pic>
      <p:pic>
        <p:nvPicPr>
          <p:cNvPr id="196" name="Google Shape;196;p32"/>
          <p:cNvPicPr preferRelativeResize="0"/>
          <p:nvPr/>
        </p:nvPicPr>
        <p:blipFill>
          <a:blip r:embed="rId4">
            <a:alphaModFix/>
          </a:blip>
          <a:stretch>
            <a:fillRect/>
          </a:stretch>
        </p:blipFill>
        <p:spPr>
          <a:xfrm>
            <a:off x="4622850" y="661877"/>
            <a:ext cx="4015298" cy="240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Motivation &amp;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1" type="body"/>
          </p:nvPr>
        </p:nvSpPr>
        <p:spPr>
          <a:xfrm>
            <a:off x="387900" y="1594025"/>
            <a:ext cx="2808000" cy="2681100"/>
          </a:xfrm>
          <a:prstGeom prst="rect">
            <a:avLst/>
          </a:prstGeom>
        </p:spPr>
        <p:txBody>
          <a:bodyPr anchorCtr="0" anchor="t" bIns="91425" lIns="91425" spcFirstLastPara="1" rIns="91425" wrap="square" tIns="91425">
            <a:normAutofit lnSpcReduction="20000"/>
          </a:bodyPr>
          <a:lstStyle/>
          <a:p>
            <a:pPr indent="5130800" lvl="0" marL="0" rtl="0" algn="l">
              <a:spcBef>
                <a:spcPts val="0"/>
              </a:spcBef>
              <a:spcAft>
                <a:spcPts val="0"/>
              </a:spcAft>
              <a:buNone/>
            </a:pPr>
            <a:r>
              <a:rPr lang="en-GB">
                <a:solidFill>
                  <a:srgbClr val="FFFFFF"/>
                </a:solidFill>
                <a:latin typeface="Arial"/>
                <a:ea typeface="Arial"/>
                <a:cs typeface="Arial"/>
                <a:sym typeface="Arial"/>
              </a:rPr>
              <a:t>JJan-Mar 2020: COVID-19 has just begun to have an impact on Australia. Housing prices were affected three months later and the growth rate dropped.</a:t>
            </a:r>
            <a:endParaRPr>
              <a:solidFill>
                <a:srgbClr val="FFFFFF"/>
              </a:solidFill>
              <a:latin typeface="Arial"/>
              <a:ea typeface="Arial"/>
              <a:cs typeface="Arial"/>
              <a:sym typeface="Arial"/>
            </a:endParaRPr>
          </a:p>
          <a:p>
            <a:pPr indent="5130800" lvl="0" marL="0" rtl="0" algn="l">
              <a:spcBef>
                <a:spcPts val="0"/>
              </a:spcBef>
              <a:spcAft>
                <a:spcPts val="0"/>
              </a:spcAft>
              <a:buNone/>
            </a:pPr>
            <a:r>
              <a:t/>
            </a:r>
            <a:endParaRPr>
              <a:solidFill>
                <a:srgbClr val="FFFFFF"/>
              </a:solidFill>
              <a:latin typeface="Arial"/>
              <a:ea typeface="Arial"/>
              <a:cs typeface="Arial"/>
              <a:sym typeface="Arial"/>
            </a:endParaRPr>
          </a:p>
          <a:p>
            <a:pPr indent="5130800" lvl="0" marL="0" rtl="0" algn="l">
              <a:spcBef>
                <a:spcPts val="0"/>
              </a:spcBef>
              <a:spcAft>
                <a:spcPts val="0"/>
              </a:spcAft>
              <a:buNone/>
            </a:pPr>
            <a:r>
              <a:rPr lang="en-GB">
                <a:solidFill>
                  <a:srgbClr val="FFFFFF"/>
                </a:solidFill>
                <a:latin typeface="Arial"/>
                <a:ea typeface="Arial"/>
                <a:cs typeface="Arial"/>
                <a:sym typeface="Arial"/>
              </a:rPr>
              <a:t>JJul-Sep 2020: This period is the first time that Melbourne has entered lockdown, and the rate of housing price growth has decreased considerably.</a:t>
            </a:r>
            <a:endParaRPr>
              <a:solidFill>
                <a:srgbClr val="FFFFFF"/>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pic>
        <p:nvPicPr>
          <p:cNvPr id="202" name="Google Shape;202;p33"/>
          <p:cNvPicPr preferRelativeResize="0"/>
          <p:nvPr/>
        </p:nvPicPr>
        <p:blipFill>
          <a:blip r:embed="rId3">
            <a:alphaModFix/>
          </a:blip>
          <a:stretch>
            <a:fillRect/>
          </a:stretch>
        </p:blipFill>
        <p:spPr>
          <a:xfrm>
            <a:off x="3361150" y="1091300"/>
            <a:ext cx="5643301" cy="32247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Bank Interests Impact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idx="1" type="body"/>
          </p:nvPr>
        </p:nvSpPr>
        <p:spPr>
          <a:xfrm>
            <a:off x="336500" y="1639000"/>
            <a:ext cx="2808000" cy="268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150">
                <a:solidFill>
                  <a:srgbClr val="FFFFFF"/>
                </a:solidFill>
                <a:latin typeface="Arial"/>
                <a:ea typeface="Arial"/>
                <a:cs typeface="Arial"/>
                <a:sym typeface="Arial"/>
              </a:rPr>
              <a:t>1. In the first quarter and the third quarter of 2020, the bank interests came to the lowest of the history, 0.25% and 0.1%, respectively. We can see that the housing price affected by COVID had a significant rise in the last quarter of these two periods.</a:t>
            </a:r>
            <a:endParaRPr sz="1150">
              <a:solidFill>
                <a:srgbClr val="FFFFFF"/>
              </a:solidFill>
              <a:latin typeface="Arial"/>
              <a:ea typeface="Arial"/>
              <a:cs typeface="Arial"/>
              <a:sym typeface="Arial"/>
            </a:endParaRPr>
          </a:p>
          <a:p>
            <a:pPr indent="0" lvl="0" marL="0" rtl="0" algn="l">
              <a:spcBef>
                <a:spcPts val="0"/>
              </a:spcBef>
              <a:spcAft>
                <a:spcPts val="0"/>
              </a:spcAft>
              <a:buNone/>
            </a:pPr>
            <a:r>
              <a:rPr lang="en-GB" sz="1150">
                <a:solidFill>
                  <a:srgbClr val="FFFFFF"/>
                </a:solidFill>
                <a:latin typeface="Arial"/>
                <a:ea typeface="Arial"/>
                <a:cs typeface="Arial"/>
                <a:sym typeface="Arial"/>
              </a:rPr>
              <a:t>2. The rental market has a relatively different reaction, although it is the same as sold price most of the time, but during the lockdown period, people prefer to rent, which leads to the increase.</a:t>
            </a:r>
            <a:endParaRPr sz="1150">
              <a:solidFill>
                <a:srgbClr val="FFFFFF"/>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pic>
        <p:nvPicPr>
          <p:cNvPr id="213" name="Google Shape;213;p35"/>
          <p:cNvPicPr preferRelativeResize="0"/>
          <p:nvPr/>
        </p:nvPicPr>
        <p:blipFill>
          <a:blip r:embed="rId3">
            <a:alphaModFix/>
          </a:blip>
          <a:stretch>
            <a:fillRect/>
          </a:stretch>
        </p:blipFill>
        <p:spPr>
          <a:xfrm>
            <a:off x="3299950" y="922138"/>
            <a:ext cx="5773650" cy="3299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idx="1" type="body"/>
          </p:nvPr>
        </p:nvSpPr>
        <p:spPr>
          <a:xfrm>
            <a:off x="387900" y="1594025"/>
            <a:ext cx="2808000" cy="268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1150">
                <a:solidFill>
                  <a:srgbClr val="FFFFFF"/>
                </a:solidFill>
                <a:latin typeface="Arial"/>
                <a:ea typeface="Arial"/>
                <a:cs typeface="Arial"/>
                <a:sym typeface="Arial"/>
              </a:rPr>
              <a:t>1. In the second quarter of 2020, many people began to put the houses they wanted to sell into the housing market, fearing the sharp decline of the housing price. However, the number of houses sold during this period was still declining.</a:t>
            </a:r>
            <a:endParaRPr sz="1150">
              <a:solidFill>
                <a:srgbClr val="FFFFFF"/>
              </a:solidFill>
              <a:latin typeface="Arial"/>
              <a:ea typeface="Arial"/>
              <a:cs typeface="Arial"/>
              <a:sym typeface="Arial"/>
            </a:endParaRPr>
          </a:p>
          <a:p>
            <a:pPr indent="0" lvl="0" marL="0" rtl="0" algn="l">
              <a:spcBef>
                <a:spcPts val="0"/>
              </a:spcBef>
              <a:spcAft>
                <a:spcPts val="0"/>
              </a:spcAft>
              <a:buNone/>
            </a:pPr>
            <a:r>
              <a:rPr lang="en-GB" sz="1150">
                <a:solidFill>
                  <a:srgbClr val="FFFFFF"/>
                </a:solidFill>
                <a:latin typeface="Arial"/>
                <a:ea typeface="Arial"/>
                <a:cs typeface="Arial"/>
                <a:sym typeface="Arial"/>
              </a:rPr>
              <a:t>2. The number of rentals basically does not change much, and it still follows the trend of median sold price.</a:t>
            </a:r>
            <a:endParaRPr sz="1150">
              <a:solidFill>
                <a:srgbClr val="FFFFFF"/>
              </a:solidFill>
              <a:latin typeface="Arial"/>
              <a:ea typeface="Arial"/>
              <a:cs typeface="Arial"/>
              <a:sym typeface="Arial"/>
            </a:endParaRPr>
          </a:p>
          <a:p>
            <a:pPr indent="0" lvl="0" marL="0" rtl="0" algn="l">
              <a:spcBef>
                <a:spcPts val="0"/>
              </a:spcBef>
              <a:spcAft>
                <a:spcPts val="0"/>
              </a:spcAft>
              <a:buNone/>
            </a:pPr>
            <a:r>
              <a:rPr lang="en-GB" sz="1150">
                <a:solidFill>
                  <a:srgbClr val="FFFFFF"/>
                </a:solidFill>
                <a:latin typeface="Arial"/>
                <a:ea typeface="Arial"/>
                <a:cs typeface="Arial"/>
                <a:sym typeface="Arial"/>
              </a:rPr>
              <a:t>3. The average number of actual sold properties increased by 100% after changing the bank interests to 0.1%.</a:t>
            </a:r>
            <a:endParaRPr sz="1150">
              <a:solidFill>
                <a:srgbClr val="FFFFFF"/>
              </a:solidFill>
              <a:latin typeface="Arial"/>
              <a:ea typeface="Arial"/>
              <a:cs typeface="Arial"/>
              <a:sym typeface="Arial"/>
            </a:endParaRPr>
          </a:p>
          <a:p>
            <a:pPr indent="0" lvl="0" marL="0" rtl="0" algn="l">
              <a:spcBef>
                <a:spcPts val="0"/>
              </a:spcBef>
              <a:spcAft>
                <a:spcPts val="0"/>
              </a:spcAft>
              <a:buNone/>
            </a:pPr>
            <a:r>
              <a:t/>
            </a:r>
            <a:endParaRPr sz="1150">
              <a:solidFill>
                <a:srgbClr val="FFFFFF"/>
              </a:solidFill>
              <a:latin typeface="Arial"/>
              <a:ea typeface="Arial"/>
              <a:cs typeface="Arial"/>
              <a:sym typeface="Arial"/>
            </a:endParaRPr>
          </a:p>
          <a:p>
            <a:pPr indent="0" lvl="0" marL="0" rtl="0" algn="l">
              <a:spcBef>
                <a:spcPts val="0"/>
              </a:spcBef>
              <a:spcAft>
                <a:spcPts val="1200"/>
              </a:spcAft>
              <a:buNone/>
            </a:pPr>
            <a:r>
              <a:t/>
            </a:r>
            <a:endParaRPr/>
          </a:p>
        </p:txBody>
      </p:sp>
      <p:pic>
        <p:nvPicPr>
          <p:cNvPr id="219" name="Google Shape;219;p36"/>
          <p:cNvPicPr preferRelativeResize="0"/>
          <p:nvPr/>
        </p:nvPicPr>
        <p:blipFill>
          <a:blip r:embed="rId3">
            <a:alphaModFix/>
          </a:blip>
          <a:stretch>
            <a:fillRect/>
          </a:stretch>
        </p:blipFill>
        <p:spPr>
          <a:xfrm>
            <a:off x="3290400" y="1144225"/>
            <a:ext cx="5816500" cy="277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487175" y="1721325"/>
            <a:ext cx="8222100" cy="991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School Locations and Ranking Impact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rotWithShape="1">
          <a:blip r:embed="rId3">
            <a:alphaModFix/>
          </a:blip>
          <a:srcRect b="0" l="4470" r="4470" t="0"/>
          <a:stretch/>
        </p:blipFill>
        <p:spPr>
          <a:xfrm>
            <a:off x="0" y="0"/>
            <a:ext cx="3427969" cy="2571752"/>
          </a:xfrm>
          <a:prstGeom prst="rect">
            <a:avLst/>
          </a:prstGeom>
          <a:noFill/>
          <a:ln>
            <a:noFill/>
          </a:ln>
        </p:spPr>
      </p:pic>
      <p:pic>
        <p:nvPicPr>
          <p:cNvPr id="230" name="Google Shape;230;p38"/>
          <p:cNvPicPr preferRelativeResize="0"/>
          <p:nvPr/>
        </p:nvPicPr>
        <p:blipFill rotWithShape="1">
          <a:blip r:embed="rId4">
            <a:alphaModFix/>
          </a:blip>
          <a:srcRect b="0" l="5101" r="5092" t="0"/>
          <a:stretch/>
        </p:blipFill>
        <p:spPr>
          <a:xfrm>
            <a:off x="0" y="2571750"/>
            <a:ext cx="3427976" cy="2571748"/>
          </a:xfrm>
          <a:prstGeom prst="rect">
            <a:avLst/>
          </a:prstGeom>
          <a:noFill/>
          <a:ln>
            <a:noFill/>
          </a:ln>
        </p:spPr>
      </p:pic>
      <p:sp>
        <p:nvSpPr>
          <p:cNvPr id="231" name="Google Shape;231;p38"/>
          <p:cNvSpPr txBox="1"/>
          <p:nvPr>
            <p:ph type="ctrTitle"/>
          </p:nvPr>
        </p:nvSpPr>
        <p:spPr>
          <a:xfrm>
            <a:off x="4260800" y="569850"/>
            <a:ext cx="4202700" cy="4188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88">
                <a:solidFill>
                  <a:schemeClr val="dk1"/>
                </a:solidFill>
                <a:latin typeface="Arial"/>
                <a:ea typeface="Arial"/>
                <a:cs typeface="Arial"/>
                <a:sym typeface="Arial"/>
              </a:rPr>
              <a:t>School Locations and Ranking</a:t>
            </a:r>
            <a:endParaRPr sz="1888">
              <a:solidFill>
                <a:schemeClr val="dk1"/>
              </a:solidFill>
              <a:latin typeface="Arial"/>
              <a:ea typeface="Arial"/>
              <a:cs typeface="Arial"/>
              <a:sym typeface="Arial"/>
            </a:endParaRPr>
          </a:p>
          <a:p>
            <a:pPr indent="0" lvl="0" marL="0" rtl="0" algn="l">
              <a:spcBef>
                <a:spcPts val="0"/>
              </a:spcBef>
              <a:spcAft>
                <a:spcPts val="0"/>
              </a:spcAft>
              <a:buNone/>
            </a:pPr>
            <a:r>
              <a:rPr lang="en-GB" sz="1888">
                <a:solidFill>
                  <a:schemeClr val="dk1"/>
                </a:solidFill>
                <a:latin typeface="Arial"/>
                <a:ea typeface="Arial"/>
                <a:cs typeface="Arial"/>
                <a:sym typeface="Arial"/>
              </a:rPr>
              <a:t> vs Median sold price for houses</a:t>
            </a:r>
            <a:endParaRPr sz="1888">
              <a:solidFill>
                <a:schemeClr val="dk1"/>
              </a:solidFill>
              <a:latin typeface="Arial"/>
              <a:ea typeface="Arial"/>
              <a:cs typeface="Arial"/>
              <a:sym typeface="Arial"/>
            </a:endParaRPr>
          </a:p>
          <a:p>
            <a:pPr indent="0" lvl="0" marL="0" rtl="0" algn="l">
              <a:spcBef>
                <a:spcPts val="0"/>
              </a:spcBef>
              <a:spcAft>
                <a:spcPts val="0"/>
              </a:spcAft>
              <a:buNone/>
            </a:pPr>
            <a:r>
              <a:t/>
            </a:r>
            <a:endParaRPr sz="1888">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GB" sz="1172">
                <a:solidFill>
                  <a:schemeClr val="dk1"/>
                </a:solidFill>
                <a:latin typeface="Arial"/>
                <a:ea typeface="Arial"/>
                <a:cs typeface="Arial"/>
                <a:sym typeface="Arial"/>
              </a:rPr>
              <a:t>Findings: there is correlation between schools’ ranking and the property sale price. Where there are high ranking schools, the property sale price appears to be higher</a:t>
            </a:r>
            <a:endParaRPr sz="1172">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172">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172">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850">
              <a:solidFill>
                <a:schemeClr val="dk1"/>
              </a:solidFill>
              <a:latin typeface="Arial"/>
              <a:ea typeface="Arial"/>
              <a:cs typeface="Arial"/>
              <a:sym typeface="Arial"/>
            </a:endParaRPr>
          </a:p>
          <a:p>
            <a:pPr indent="0" lvl="0" marL="0" rtl="0" algn="l">
              <a:spcBef>
                <a:spcPts val="0"/>
              </a:spcBef>
              <a:spcAft>
                <a:spcPts val="0"/>
              </a:spcAft>
              <a:buNone/>
            </a:pPr>
            <a:r>
              <a:rPr lang="en-GB" sz="1888">
                <a:solidFill>
                  <a:schemeClr val="dk1"/>
                </a:solidFill>
                <a:latin typeface="Arial"/>
                <a:ea typeface="Arial"/>
                <a:cs typeface="Arial"/>
                <a:sym typeface="Arial"/>
              </a:rPr>
              <a:t>School Locations and Ranking</a:t>
            </a:r>
            <a:endParaRPr sz="1888">
              <a:solidFill>
                <a:schemeClr val="dk1"/>
              </a:solidFill>
              <a:latin typeface="Arial"/>
              <a:ea typeface="Arial"/>
              <a:cs typeface="Arial"/>
              <a:sym typeface="Arial"/>
            </a:endParaRPr>
          </a:p>
          <a:p>
            <a:pPr indent="0" lvl="0" marL="0" rtl="0" algn="l">
              <a:spcBef>
                <a:spcPts val="0"/>
              </a:spcBef>
              <a:spcAft>
                <a:spcPts val="0"/>
              </a:spcAft>
              <a:buNone/>
            </a:pPr>
            <a:r>
              <a:rPr lang="en-GB" sz="1888">
                <a:solidFill>
                  <a:schemeClr val="dk1"/>
                </a:solidFill>
                <a:latin typeface="Arial"/>
                <a:ea typeface="Arial"/>
                <a:cs typeface="Arial"/>
                <a:sym typeface="Arial"/>
              </a:rPr>
              <a:t> vs School count under postcodes</a:t>
            </a:r>
            <a:endParaRPr sz="1888">
              <a:solidFill>
                <a:schemeClr val="dk1"/>
              </a:solidFill>
              <a:latin typeface="Arial"/>
              <a:ea typeface="Arial"/>
              <a:cs typeface="Arial"/>
              <a:sym typeface="Arial"/>
            </a:endParaRPr>
          </a:p>
          <a:p>
            <a:pPr indent="0" lvl="0" marL="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GB" sz="1172">
                <a:solidFill>
                  <a:schemeClr val="dk1"/>
                </a:solidFill>
                <a:latin typeface="Arial"/>
                <a:ea typeface="Arial"/>
                <a:cs typeface="Arial"/>
                <a:sym typeface="Arial"/>
              </a:rPr>
              <a:t>Findings: the numbers of schools in a suburb does not appear to have a positive impact on suburbs, we can see from the plot, where there are the most schools, the suburbs have rather low median sale price.</a:t>
            </a:r>
            <a:endParaRPr sz="1172">
              <a:solidFill>
                <a:schemeClr val="dk1"/>
              </a:solidFill>
              <a:latin typeface="Arial"/>
              <a:ea typeface="Arial"/>
              <a:cs typeface="Arial"/>
              <a:sym typeface="Arial"/>
            </a:endParaRPr>
          </a:p>
          <a:p>
            <a:pPr indent="0" lvl="0" marL="0" rtl="0" algn="l">
              <a:spcBef>
                <a:spcPts val="0"/>
              </a:spcBef>
              <a:spcAft>
                <a:spcPts val="0"/>
              </a:spcAft>
              <a:buNone/>
            </a:pPr>
            <a:r>
              <a:t/>
            </a:r>
            <a:endParaRPr sz="22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217275" y="171250"/>
            <a:ext cx="8222100" cy="1017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1888"/>
              <a:t>School Locations vs Median sold price for houses</a:t>
            </a:r>
            <a:endParaRPr sz="1888"/>
          </a:p>
          <a:p>
            <a:pPr indent="0" lvl="0" marL="0" marR="0" rtl="0" algn="l">
              <a:lnSpc>
                <a:spcPct val="100000"/>
              </a:lnSpc>
              <a:spcBef>
                <a:spcPts val="0"/>
              </a:spcBef>
              <a:spcAft>
                <a:spcPts val="0"/>
              </a:spcAft>
              <a:buNone/>
            </a:pPr>
            <a:r>
              <a:t/>
            </a:r>
            <a:endParaRPr sz="1172">
              <a:latin typeface="Arial"/>
              <a:ea typeface="Arial"/>
              <a:cs typeface="Arial"/>
              <a:sym typeface="Arial"/>
            </a:endParaRPr>
          </a:p>
        </p:txBody>
      </p:sp>
      <p:pic>
        <p:nvPicPr>
          <p:cNvPr id="237" name="Google Shape;237;p39"/>
          <p:cNvPicPr preferRelativeResize="0"/>
          <p:nvPr/>
        </p:nvPicPr>
        <p:blipFill>
          <a:blip r:embed="rId3">
            <a:alphaModFix/>
          </a:blip>
          <a:stretch>
            <a:fillRect/>
          </a:stretch>
        </p:blipFill>
        <p:spPr>
          <a:xfrm>
            <a:off x="217275" y="1477700"/>
            <a:ext cx="5317550" cy="2790075"/>
          </a:xfrm>
          <a:prstGeom prst="rect">
            <a:avLst/>
          </a:prstGeom>
          <a:noFill/>
          <a:ln>
            <a:noFill/>
          </a:ln>
        </p:spPr>
      </p:pic>
      <p:sp>
        <p:nvSpPr>
          <p:cNvPr id="238" name="Google Shape;238;p39"/>
          <p:cNvSpPr txBox="1"/>
          <p:nvPr/>
        </p:nvSpPr>
        <p:spPr>
          <a:xfrm>
            <a:off x="5813600" y="1517150"/>
            <a:ext cx="3000000" cy="10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72">
                <a:solidFill>
                  <a:schemeClr val="dk1"/>
                </a:solidFill>
              </a:rPr>
              <a:t>The heatmap indicates how the sale price spread across the greater Melbourne region. Center of melbourne houses appears to be sold higher than surrounding suburbs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189100" y="160650"/>
            <a:ext cx="8222100" cy="792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1666"/>
              <a:t>Most active houses selling suburbs &amp; Top ranking schools</a:t>
            </a:r>
            <a:endParaRPr sz="1666"/>
          </a:p>
          <a:p>
            <a:pPr indent="0" lvl="0" marL="0" marR="0" rtl="0" algn="l">
              <a:lnSpc>
                <a:spcPct val="100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p:txBody>
      </p:sp>
      <p:pic>
        <p:nvPicPr>
          <p:cNvPr id="244" name="Google Shape;244;p40"/>
          <p:cNvPicPr preferRelativeResize="0"/>
          <p:nvPr/>
        </p:nvPicPr>
        <p:blipFill rotWithShape="1">
          <a:blip r:embed="rId3">
            <a:alphaModFix/>
          </a:blip>
          <a:srcRect b="6110" l="-750" r="750" t="-6109"/>
          <a:stretch/>
        </p:blipFill>
        <p:spPr>
          <a:xfrm>
            <a:off x="189100" y="1268725"/>
            <a:ext cx="5677724" cy="3261525"/>
          </a:xfrm>
          <a:prstGeom prst="rect">
            <a:avLst/>
          </a:prstGeom>
          <a:noFill/>
          <a:ln>
            <a:noFill/>
          </a:ln>
        </p:spPr>
      </p:pic>
      <p:sp>
        <p:nvSpPr>
          <p:cNvPr id="245" name="Google Shape;245;p40"/>
          <p:cNvSpPr txBox="1"/>
          <p:nvPr>
            <p:ph type="title"/>
          </p:nvPr>
        </p:nvSpPr>
        <p:spPr>
          <a:xfrm>
            <a:off x="6066025" y="1509750"/>
            <a:ext cx="2949900" cy="204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1666"/>
          </a:p>
          <a:p>
            <a:pPr indent="0" lvl="0" marL="0" rtl="0" algn="l">
              <a:spcBef>
                <a:spcPts val="0"/>
              </a:spcBef>
              <a:spcAft>
                <a:spcPts val="0"/>
              </a:spcAft>
              <a:buNone/>
            </a:pPr>
            <a:r>
              <a:t/>
            </a:r>
            <a:endParaRPr sz="1666"/>
          </a:p>
          <a:p>
            <a:pPr indent="0" lvl="0" marL="0" marR="0" rtl="0" algn="l">
              <a:lnSpc>
                <a:spcPct val="100000"/>
              </a:lnSpc>
              <a:spcBef>
                <a:spcPts val="0"/>
              </a:spcBef>
              <a:spcAft>
                <a:spcPts val="0"/>
              </a:spcAft>
              <a:buNone/>
            </a:pPr>
            <a:r>
              <a:rPr lang="en-GB" sz="1172">
                <a:latin typeface="Arial"/>
                <a:ea typeface="Arial"/>
                <a:cs typeface="Arial"/>
                <a:sym typeface="Arial"/>
              </a:rPr>
              <a:t>The symbol layer indicates the suburbs appear to have most sold properties. the makers flag the top ranking schools. </a:t>
            </a:r>
            <a:endParaRPr sz="1172">
              <a:latin typeface="Arial"/>
              <a:ea typeface="Arial"/>
              <a:cs typeface="Arial"/>
              <a:sym typeface="Arial"/>
            </a:endParaRPr>
          </a:p>
          <a:p>
            <a:pPr indent="0" lvl="0" marL="0" marR="0" rtl="0" algn="l">
              <a:lnSpc>
                <a:spcPct val="100000"/>
              </a:lnSpc>
              <a:spcBef>
                <a:spcPts val="0"/>
              </a:spcBef>
              <a:spcAft>
                <a:spcPts val="0"/>
              </a:spcAft>
              <a:buNone/>
            </a:pPr>
            <a:r>
              <a:rPr lang="en-GB" sz="1172">
                <a:latin typeface="Arial"/>
                <a:ea typeface="Arial"/>
                <a:cs typeface="Arial"/>
                <a:sym typeface="Arial"/>
              </a:rPr>
              <a:t>Findings : we can see there is not much overlapping between the suburbs has most sale activities and the suburbs has highest ranking schools.Saying that, it might also due to the fact that majorities of top ranking schools are located in the area that too expensive to purchase, and people opt to rent instead</a:t>
            </a:r>
            <a:endParaRPr sz="1050">
              <a:solidFill>
                <a:srgbClr val="000000"/>
              </a:solidFill>
              <a:highlight>
                <a:srgbClr val="FFFFFF"/>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6071250" y="1250725"/>
            <a:ext cx="2899200" cy="1343400"/>
          </a:xfrm>
          <a:prstGeom prst="rect">
            <a:avLst/>
          </a:prstGeom>
        </p:spPr>
        <p:txBody>
          <a:bodyPr anchorCtr="0" anchor="b" bIns="91425" lIns="91425" spcFirstLastPara="1" rIns="91425" wrap="square" tIns="91425">
            <a:spAutoFit/>
          </a:bodyPr>
          <a:lstStyle/>
          <a:p>
            <a:pPr indent="0" lvl="0" marL="0" marR="0" rtl="0" algn="l">
              <a:lnSpc>
                <a:spcPct val="100000"/>
              </a:lnSpc>
              <a:spcBef>
                <a:spcPts val="0"/>
              </a:spcBef>
              <a:spcAft>
                <a:spcPts val="0"/>
              </a:spcAft>
              <a:buNone/>
            </a:pPr>
            <a:r>
              <a:rPr lang="en-GB" sz="1666"/>
              <a:t>---</a:t>
            </a:r>
            <a:r>
              <a:rPr lang="en-GB" sz="1172">
                <a:latin typeface="Arial"/>
                <a:ea typeface="Arial"/>
                <a:cs typeface="Arial"/>
                <a:sym typeface="Arial"/>
              </a:rPr>
              <a:t>there are some outliers, and the findings are limited based on the data source .To be able to  have a better understanding how the property market works, we need to analyse further and combine other factors as well.</a:t>
            </a:r>
            <a:endParaRPr sz="1172">
              <a:latin typeface="Arial"/>
              <a:ea typeface="Arial"/>
              <a:cs typeface="Arial"/>
              <a:sym typeface="Arial"/>
            </a:endParaRPr>
          </a:p>
        </p:txBody>
      </p:sp>
      <p:pic>
        <p:nvPicPr>
          <p:cNvPr id="251" name="Google Shape;251;p41"/>
          <p:cNvPicPr preferRelativeResize="0"/>
          <p:nvPr/>
        </p:nvPicPr>
        <p:blipFill>
          <a:blip r:embed="rId3">
            <a:alphaModFix/>
          </a:blip>
          <a:stretch>
            <a:fillRect/>
          </a:stretch>
        </p:blipFill>
        <p:spPr>
          <a:xfrm>
            <a:off x="238225" y="1144900"/>
            <a:ext cx="5565350" cy="3596826"/>
          </a:xfrm>
          <a:prstGeom prst="rect">
            <a:avLst/>
          </a:prstGeom>
          <a:noFill/>
          <a:ln>
            <a:noFill/>
          </a:ln>
        </p:spPr>
      </p:pic>
      <p:sp>
        <p:nvSpPr>
          <p:cNvPr id="252" name="Google Shape;252;p41"/>
          <p:cNvSpPr txBox="1"/>
          <p:nvPr>
            <p:ph type="title"/>
          </p:nvPr>
        </p:nvSpPr>
        <p:spPr>
          <a:xfrm>
            <a:off x="238225" y="282525"/>
            <a:ext cx="5956200" cy="621600"/>
          </a:xfrm>
          <a:prstGeom prst="rect">
            <a:avLst/>
          </a:prstGeom>
        </p:spPr>
        <p:txBody>
          <a:bodyPr anchorCtr="0" anchor="b" bIns="91425" lIns="91425" spcFirstLastPara="1" rIns="91425" wrap="square" tIns="91425">
            <a:spAutoFit/>
          </a:bodyPr>
          <a:lstStyle/>
          <a:p>
            <a:pPr indent="0" lvl="0" marL="0" marR="0" rtl="0" algn="l">
              <a:lnSpc>
                <a:spcPct val="100000"/>
              </a:lnSpc>
              <a:spcBef>
                <a:spcPts val="0"/>
              </a:spcBef>
              <a:spcAft>
                <a:spcPts val="0"/>
              </a:spcAft>
              <a:buNone/>
            </a:pPr>
            <a:r>
              <a:rPr lang="en-GB" sz="1666"/>
              <a:t>Most active houses selling suburbs &amp; Top ranking schools</a:t>
            </a:r>
            <a:endParaRPr sz="1666"/>
          </a:p>
          <a:p>
            <a:pPr indent="0" lvl="0" marL="0" marR="0" rtl="0" algn="l">
              <a:lnSpc>
                <a:spcPct val="100000"/>
              </a:lnSpc>
              <a:spcBef>
                <a:spcPts val="0"/>
              </a:spcBef>
              <a:spcAft>
                <a:spcPts val="0"/>
              </a:spcAft>
              <a:buNone/>
            </a:pPr>
            <a:r>
              <a:t/>
            </a:r>
            <a:endParaRPr sz="1172">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Discussion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285250" y="781575"/>
            <a:ext cx="4321200" cy="3687000"/>
          </a:xfrm>
          <a:prstGeom prst="rect">
            <a:avLst/>
          </a:prstGeom>
        </p:spPr>
        <p:txBody>
          <a:bodyPr anchorCtr="0" anchor="ctr" bIns="91425" lIns="91425" spcFirstLastPara="1" rIns="91425" wrap="square" tIns="91425">
            <a:noAutofit/>
          </a:bodyPr>
          <a:lstStyle/>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Real estate industry is very close to our life</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House price change during 2019-2021</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A lot of the news related to real estate industry lately(stamp duty, capital gain tax, deposit drop)</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Amazon’s data is soooooo hard to find </a:t>
            </a:r>
            <a:endParaRPr sz="1920">
              <a:latin typeface="Arial"/>
              <a:ea typeface="Arial"/>
              <a:cs typeface="Arial"/>
              <a:sym typeface="Arial"/>
            </a:endParaRPr>
          </a:p>
        </p:txBody>
      </p:sp>
      <p:sp>
        <p:nvSpPr>
          <p:cNvPr id="79" name="Google Shape;79;p16"/>
          <p:cNvSpPr txBox="1"/>
          <p:nvPr/>
        </p:nvSpPr>
        <p:spPr>
          <a:xfrm>
            <a:off x="459625" y="559700"/>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Our Project’s Motivation </a:t>
            </a:r>
            <a:endParaRPr b="1" sz="2200">
              <a:solidFill>
                <a:schemeClr val="dk1"/>
              </a:solidFill>
            </a:endParaRPr>
          </a:p>
        </p:txBody>
      </p:sp>
      <p:pic>
        <p:nvPicPr>
          <p:cNvPr id="80" name="Google Shape;80;p16"/>
          <p:cNvPicPr preferRelativeResize="0"/>
          <p:nvPr/>
        </p:nvPicPr>
        <p:blipFill>
          <a:blip r:embed="rId3">
            <a:alphaModFix/>
          </a:blip>
          <a:stretch>
            <a:fillRect/>
          </a:stretch>
        </p:blipFill>
        <p:spPr>
          <a:xfrm>
            <a:off x="4765975" y="1168400"/>
            <a:ext cx="4214275" cy="2806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idx="1" type="body"/>
          </p:nvPr>
        </p:nvSpPr>
        <p:spPr>
          <a:xfrm>
            <a:off x="140250" y="241825"/>
            <a:ext cx="5540100" cy="4854600"/>
          </a:xfrm>
          <a:prstGeom prst="rect">
            <a:avLst/>
          </a:prstGeom>
        </p:spPr>
        <p:txBody>
          <a:bodyPr anchorCtr="0" anchor="ctr" bIns="91425" lIns="91425" spcFirstLastPara="1" rIns="91425" wrap="square" tIns="91425">
            <a:spAutoFit/>
          </a:bodyPr>
          <a:lstStyle/>
          <a:p>
            <a:pPr indent="-318770" lvl="0" marL="457200" rtl="0" algn="l">
              <a:lnSpc>
                <a:spcPct val="150000"/>
              </a:lnSpc>
              <a:spcBef>
                <a:spcPts val="0"/>
              </a:spcBef>
              <a:spcAft>
                <a:spcPts val="0"/>
              </a:spcAft>
              <a:buSzPts val="1420"/>
              <a:buFont typeface="Arial"/>
              <a:buChar char="●"/>
            </a:pPr>
            <a:r>
              <a:rPr b="1" lang="en-GB" sz="1420">
                <a:latin typeface="Arial"/>
                <a:ea typeface="Arial"/>
                <a:cs typeface="Arial"/>
                <a:sym typeface="Arial"/>
              </a:rPr>
              <a:t>Does Covid-19 has impact on real estate industry?</a:t>
            </a:r>
            <a:endParaRPr b="1" sz="1420">
              <a:latin typeface="Arial"/>
              <a:ea typeface="Arial"/>
              <a:cs typeface="Arial"/>
              <a:sym typeface="Arial"/>
            </a:endParaRPr>
          </a:p>
          <a:p>
            <a:pPr indent="0" lvl="0" marL="457200" rtl="0" algn="l">
              <a:lnSpc>
                <a:spcPct val="150000"/>
              </a:lnSpc>
              <a:spcBef>
                <a:spcPts val="0"/>
              </a:spcBef>
              <a:spcAft>
                <a:spcPts val="0"/>
              </a:spcAft>
              <a:buNone/>
            </a:pPr>
            <a:r>
              <a:rPr lang="en-GB" sz="1320">
                <a:latin typeface="Arial"/>
                <a:ea typeface="Arial"/>
                <a:cs typeface="Arial"/>
                <a:sym typeface="Arial"/>
              </a:rPr>
              <a:t>Yes, </a:t>
            </a:r>
            <a:r>
              <a:rPr lang="en-GB" sz="1300">
                <a:solidFill>
                  <a:srgbClr val="FFFFFF"/>
                </a:solidFill>
                <a:latin typeface="Arial"/>
                <a:ea typeface="Arial"/>
                <a:cs typeface="Arial"/>
                <a:sym typeface="Arial"/>
              </a:rPr>
              <a:t>the entire housing market affected by COVID, with a sharp drop in housing prices.</a:t>
            </a:r>
            <a:endParaRPr sz="1300">
              <a:solidFill>
                <a:srgbClr val="FFFFFF"/>
              </a:solidFill>
              <a:latin typeface="Arial"/>
              <a:ea typeface="Arial"/>
              <a:cs typeface="Arial"/>
              <a:sym typeface="Arial"/>
            </a:endParaRPr>
          </a:p>
          <a:p>
            <a:pPr indent="0" lvl="0" marL="457200" rtl="0" algn="l">
              <a:lnSpc>
                <a:spcPct val="150000"/>
              </a:lnSpc>
              <a:spcBef>
                <a:spcPts val="0"/>
              </a:spcBef>
              <a:spcAft>
                <a:spcPts val="0"/>
              </a:spcAft>
              <a:buNone/>
            </a:pPr>
            <a:r>
              <a:t/>
            </a:r>
            <a:endParaRPr sz="1400">
              <a:solidFill>
                <a:srgbClr val="FFFFFF"/>
              </a:solidFill>
              <a:latin typeface="Arial"/>
              <a:ea typeface="Arial"/>
              <a:cs typeface="Arial"/>
              <a:sym typeface="Arial"/>
            </a:endParaRPr>
          </a:p>
          <a:p>
            <a:pPr indent="-318770" lvl="0" marL="457200" rtl="0" algn="l">
              <a:lnSpc>
                <a:spcPct val="150000"/>
              </a:lnSpc>
              <a:spcBef>
                <a:spcPts val="0"/>
              </a:spcBef>
              <a:spcAft>
                <a:spcPts val="0"/>
              </a:spcAft>
              <a:buSzPts val="1420"/>
              <a:buFont typeface="Arial"/>
              <a:buChar char="●"/>
            </a:pPr>
            <a:r>
              <a:rPr b="1" lang="en-GB" sz="1420">
                <a:latin typeface="Arial"/>
                <a:ea typeface="Arial"/>
                <a:cs typeface="Arial"/>
                <a:sym typeface="Arial"/>
              </a:rPr>
              <a:t>Dose Bank Interests has impact on real estate industry?</a:t>
            </a:r>
            <a:endParaRPr b="1" sz="1420">
              <a:latin typeface="Arial"/>
              <a:ea typeface="Arial"/>
              <a:cs typeface="Arial"/>
              <a:sym typeface="Arial"/>
            </a:endParaRPr>
          </a:p>
          <a:p>
            <a:pPr indent="0" lvl="0" marL="457200" rtl="0" algn="l">
              <a:lnSpc>
                <a:spcPct val="150000"/>
              </a:lnSpc>
              <a:spcBef>
                <a:spcPts val="0"/>
              </a:spcBef>
              <a:spcAft>
                <a:spcPts val="0"/>
              </a:spcAft>
              <a:buNone/>
            </a:pPr>
            <a:r>
              <a:rPr lang="en-GB" sz="1320">
                <a:latin typeface="Arial"/>
                <a:ea typeface="Arial"/>
                <a:cs typeface="Arial"/>
                <a:sym typeface="Arial"/>
              </a:rPr>
              <a:t>Yes, </a:t>
            </a:r>
            <a:r>
              <a:rPr lang="en-GB" sz="1300">
                <a:solidFill>
                  <a:srgbClr val="FFFFFF"/>
                </a:solidFill>
                <a:latin typeface="Arial"/>
                <a:ea typeface="Arial"/>
                <a:cs typeface="Arial"/>
                <a:sym typeface="Arial"/>
              </a:rPr>
              <a:t>the downsizing of Bank interests will definitely stimulate more people to buy houses, and the house price will rise to a certain extent, and more people will be willing to sell houses.</a:t>
            </a:r>
            <a:endParaRPr sz="1300">
              <a:solidFill>
                <a:srgbClr val="FFFFFF"/>
              </a:solidFill>
              <a:latin typeface="Arial"/>
              <a:ea typeface="Arial"/>
              <a:cs typeface="Arial"/>
              <a:sym typeface="Arial"/>
            </a:endParaRPr>
          </a:p>
          <a:p>
            <a:pPr indent="0" lvl="0" marL="457200" rtl="0" algn="l">
              <a:lnSpc>
                <a:spcPct val="150000"/>
              </a:lnSpc>
              <a:spcBef>
                <a:spcPts val="0"/>
              </a:spcBef>
              <a:spcAft>
                <a:spcPts val="0"/>
              </a:spcAft>
              <a:buNone/>
            </a:pPr>
            <a:r>
              <a:t/>
            </a:r>
            <a:endParaRPr sz="1400">
              <a:solidFill>
                <a:srgbClr val="FFFFFF"/>
              </a:solidFill>
              <a:latin typeface="Arial"/>
              <a:ea typeface="Arial"/>
              <a:cs typeface="Arial"/>
              <a:sym typeface="Arial"/>
            </a:endParaRPr>
          </a:p>
          <a:p>
            <a:pPr indent="-318770" lvl="0" marL="457200" rtl="0" algn="l">
              <a:lnSpc>
                <a:spcPct val="150000"/>
              </a:lnSpc>
              <a:spcBef>
                <a:spcPts val="0"/>
              </a:spcBef>
              <a:spcAft>
                <a:spcPts val="0"/>
              </a:spcAft>
              <a:buSzPts val="1420"/>
              <a:buFont typeface="Arial"/>
              <a:buChar char="●"/>
            </a:pPr>
            <a:r>
              <a:rPr b="1" lang="en-GB" sz="1420">
                <a:latin typeface="Arial"/>
                <a:ea typeface="Arial"/>
                <a:cs typeface="Arial"/>
                <a:sym typeface="Arial"/>
              </a:rPr>
              <a:t>Do School numbers and ranking have impact on real estate industry?</a:t>
            </a:r>
            <a:endParaRPr b="1" sz="1420">
              <a:latin typeface="Arial"/>
              <a:ea typeface="Arial"/>
              <a:cs typeface="Arial"/>
              <a:sym typeface="Arial"/>
            </a:endParaRPr>
          </a:p>
          <a:p>
            <a:pPr indent="0" lvl="0" marL="457200" rtl="0" algn="l">
              <a:lnSpc>
                <a:spcPct val="150000"/>
              </a:lnSpc>
              <a:spcBef>
                <a:spcPts val="0"/>
              </a:spcBef>
              <a:spcAft>
                <a:spcPts val="0"/>
              </a:spcAft>
              <a:buNone/>
            </a:pPr>
            <a:r>
              <a:rPr lang="en-GB" sz="1420">
                <a:latin typeface="Arial"/>
                <a:ea typeface="Arial"/>
                <a:cs typeface="Arial"/>
                <a:sym typeface="Arial"/>
              </a:rPr>
              <a:t>Yes, those suburbs with higher ranking schools appear to have higher property price, but those suburb have most of schools does not show positive impact on the property price. </a:t>
            </a:r>
            <a:endParaRPr sz="1420">
              <a:latin typeface="Arial"/>
              <a:ea typeface="Arial"/>
              <a:cs typeface="Arial"/>
              <a:sym typeface="Arial"/>
            </a:endParaRPr>
          </a:p>
          <a:p>
            <a:pPr indent="0" lvl="0" marL="457200" rtl="0" algn="l">
              <a:lnSpc>
                <a:spcPct val="150000"/>
              </a:lnSpc>
              <a:spcBef>
                <a:spcPts val="0"/>
              </a:spcBef>
              <a:spcAft>
                <a:spcPts val="0"/>
              </a:spcAft>
              <a:buNone/>
            </a:pPr>
            <a:r>
              <a:t/>
            </a:r>
            <a:endParaRPr sz="1420">
              <a:latin typeface="Arial"/>
              <a:ea typeface="Arial"/>
              <a:cs typeface="Arial"/>
              <a:sym typeface="Arial"/>
            </a:endParaRPr>
          </a:p>
        </p:txBody>
      </p:sp>
      <p:pic>
        <p:nvPicPr>
          <p:cNvPr id="263" name="Google Shape;263;p43"/>
          <p:cNvPicPr preferRelativeResize="0"/>
          <p:nvPr/>
        </p:nvPicPr>
        <p:blipFill>
          <a:blip r:embed="rId3">
            <a:alphaModFix/>
          </a:blip>
          <a:stretch>
            <a:fillRect/>
          </a:stretch>
        </p:blipFill>
        <p:spPr>
          <a:xfrm>
            <a:off x="6025938" y="177400"/>
            <a:ext cx="2847975" cy="1600200"/>
          </a:xfrm>
          <a:prstGeom prst="rect">
            <a:avLst/>
          </a:prstGeom>
          <a:noFill/>
          <a:ln>
            <a:noFill/>
          </a:ln>
        </p:spPr>
      </p:pic>
      <p:pic>
        <p:nvPicPr>
          <p:cNvPr id="264" name="Google Shape;264;p43"/>
          <p:cNvPicPr preferRelativeResize="0"/>
          <p:nvPr/>
        </p:nvPicPr>
        <p:blipFill>
          <a:blip r:embed="rId4">
            <a:alphaModFix/>
          </a:blip>
          <a:stretch>
            <a:fillRect/>
          </a:stretch>
        </p:blipFill>
        <p:spPr>
          <a:xfrm>
            <a:off x="6380825" y="1796725"/>
            <a:ext cx="2138189" cy="1600200"/>
          </a:xfrm>
          <a:prstGeom prst="rect">
            <a:avLst/>
          </a:prstGeom>
          <a:noFill/>
          <a:ln>
            <a:noFill/>
          </a:ln>
        </p:spPr>
      </p:pic>
      <p:pic>
        <p:nvPicPr>
          <p:cNvPr id="265" name="Google Shape;265;p43"/>
          <p:cNvPicPr preferRelativeResize="0"/>
          <p:nvPr/>
        </p:nvPicPr>
        <p:blipFill>
          <a:blip r:embed="rId5">
            <a:alphaModFix/>
          </a:blip>
          <a:stretch>
            <a:fillRect/>
          </a:stretch>
        </p:blipFill>
        <p:spPr>
          <a:xfrm>
            <a:off x="6001575" y="3416050"/>
            <a:ext cx="2896692" cy="160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Post Mortem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idx="1" type="body"/>
          </p:nvPr>
        </p:nvSpPr>
        <p:spPr>
          <a:xfrm>
            <a:off x="285250" y="1025750"/>
            <a:ext cx="4321200" cy="3687000"/>
          </a:xfrm>
          <a:prstGeom prst="rect">
            <a:avLst/>
          </a:prstGeom>
        </p:spPr>
        <p:txBody>
          <a:bodyPr anchorCtr="0" anchor="ctr" bIns="91425" lIns="91425" spcFirstLastPara="1" rIns="91425" wrap="square" tIns="91425">
            <a:noAutofit/>
          </a:bodyPr>
          <a:lstStyle/>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The raw data is hard to acquire, use different API access</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How to use a huge amount of data to answers the questions we have</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The heatmap of suburbs can’t come up well because the </a:t>
            </a:r>
            <a:r>
              <a:rPr lang="en-GB" sz="1920">
                <a:latin typeface="Arial"/>
                <a:ea typeface="Arial"/>
                <a:cs typeface="Arial"/>
                <a:sym typeface="Arial"/>
              </a:rPr>
              <a:t>shapefile</a:t>
            </a:r>
            <a:r>
              <a:rPr lang="en-GB" sz="1920">
                <a:latin typeface="Arial"/>
                <a:ea typeface="Arial"/>
                <a:cs typeface="Arial"/>
                <a:sym typeface="Arial"/>
              </a:rPr>
              <a:t> reference index are different from different data sources, to align these index become very difficult</a:t>
            </a:r>
            <a:endParaRPr sz="1920">
              <a:latin typeface="Arial"/>
              <a:ea typeface="Arial"/>
              <a:cs typeface="Arial"/>
              <a:sym typeface="Arial"/>
            </a:endParaRPr>
          </a:p>
          <a:p>
            <a:pPr indent="0" lvl="0" marL="457200" rtl="0" algn="l">
              <a:lnSpc>
                <a:spcPct val="80000"/>
              </a:lnSpc>
              <a:spcBef>
                <a:spcPts val="0"/>
              </a:spcBef>
              <a:spcAft>
                <a:spcPts val="0"/>
              </a:spcAft>
              <a:buNone/>
            </a:pPr>
            <a:r>
              <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p:txBody>
      </p:sp>
      <p:sp>
        <p:nvSpPr>
          <p:cNvPr id="276" name="Google Shape;276;p45"/>
          <p:cNvSpPr txBox="1"/>
          <p:nvPr/>
        </p:nvSpPr>
        <p:spPr>
          <a:xfrm>
            <a:off x="453200" y="615175"/>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Difficulties</a:t>
            </a:r>
            <a:endParaRPr b="1" sz="2200">
              <a:solidFill>
                <a:schemeClr val="dk1"/>
              </a:solidFill>
            </a:endParaRPr>
          </a:p>
        </p:txBody>
      </p:sp>
      <p:pic>
        <p:nvPicPr>
          <p:cNvPr id="277" name="Google Shape;277;p45"/>
          <p:cNvPicPr preferRelativeResize="0"/>
          <p:nvPr/>
        </p:nvPicPr>
        <p:blipFill>
          <a:blip r:embed="rId3">
            <a:alphaModFix/>
          </a:blip>
          <a:stretch>
            <a:fillRect/>
          </a:stretch>
        </p:blipFill>
        <p:spPr>
          <a:xfrm>
            <a:off x="5285750" y="1138375"/>
            <a:ext cx="3100001" cy="3100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85250" y="1025750"/>
            <a:ext cx="4321200" cy="3687000"/>
          </a:xfrm>
          <a:prstGeom prst="rect">
            <a:avLst/>
          </a:prstGeom>
        </p:spPr>
        <p:txBody>
          <a:bodyPr anchorCtr="0" anchor="ctr" bIns="91425" lIns="91425" spcFirstLastPara="1" rIns="91425" wrap="square" tIns="91425">
            <a:noAutofit/>
          </a:bodyPr>
          <a:lstStyle/>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Further data before 2019 will be required to study the impact of COVID on real estate industry. </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Utilise the monthly data to see whether the charts have any changes.</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Look for source that provide greater melbourne suburbs </a:t>
            </a:r>
            <a:r>
              <a:rPr lang="en-GB" sz="1920">
                <a:latin typeface="Arial"/>
                <a:ea typeface="Arial"/>
                <a:cs typeface="Arial"/>
                <a:sym typeface="Arial"/>
              </a:rPr>
              <a:t>shapefile to generate choropleth map</a:t>
            </a:r>
            <a:r>
              <a:rPr lang="en-GB" sz="1920">
                <a:latin typeface="Arial"/>
                <a:ea typeface="Arial"/>
                <a:cs typeface="Arial"/>
                <a:sym typeface="Arial"/>
              </a:rPr>
              <a:t>.</a:t>
            </a:r>
            <a:endParaRPr sz="1920">
              <a:latin typeface="Arial"/>
              <a:ea typeface="Arial"/>
              <a:cs typeface="Arial"/>
              <a:sym typeface="Arial"/>
            </a:endParaRPr>
          </a:p>
          <a:p>
            <a:pPr indent="-350520" lvl="0" marL="457200" rtl="0" algn="l">
              <a:lnSpc>
                <a:spcPct val="80000"/>
              </a:lnSpc>
              <a:spcBef>
                <a:spcPts val="0"/>
              </a:spcBef>
              <a:spcAft>
                <a:spcPts val="0"/>
              </a:spcAft>
              <a:buSzPts val="1920"/>
              <a:buFont typeface="Arial"/>
              <a:buChar char="●"/>
            </a:pPr>
            <a:r>
              <a:rPr lang="en-GB" sz="1920">
                <a:latin typeface="Arial"/>
                <a:ea typeface="Arial"/>
                <a:cs typeface="Arial"/>
                <a:sym typeface="Arial"/>
              </a:rPr>
              <a:t>The timepoints of the announcement of stamp duty reduce and other policies.</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p:txBody>
      </p:sp>
      <p:sp>
        <p:nvSpPr>
          <p:cNvPr id="283" name="Google Shape;283;p46"/>
          <p:cNvSpPr txBox="1"/>
          <p:nvPr/>
        </p:nvSpPr>
        <p:spPr>
          <a:xfrm>
            <a:off x="459625" y="645200"/>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Roboto"/>
                <a:ea typeface="Roboto"/>
                <a:cs typeface="Roboto"/>
                <a:sym typeface="Roboto"/>
              </a:rPr>
              <a:t>Further research</a:t>
            </a:r>
            <a:endParaRPr b="1" sz="2200">
              <a:solidFill>
                <a:schemeClr val="dk1"/>
              </a:solidFill>
              <a:latin typeface="Roboto"/>
              <a:ea typeface="Roboto"/>
              <a:cs typeface="Roboto"/>
              <a:sym typeface="Roboto"/>
            </a:endParaRPr>
          </a:p>
        </p:txBody>
      </p:sp>
      <p:pic>
        <p:nvPicPr>
          <p:cNvPr id="284" name="Google Shape;284;p46"/>
          <p:cNvPicPr preferRelativeResize="0"/>
          <p:nvPr/>
        </p:nvPicPr>
        <p:blipFill>
          <a:blip r:embed="rId3">
            <a:alphaModFix/>
          </a:blip>
          <a:stretch>
            <a:fillRect/>
          </a:stretch>
        </p:blipFill>
        <p:spPr>
          <a:xfrm>
            <a:off x="5018575" y="1483225"/>
            <a:ext cx="3844500" cy="256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460950" y="1610725"/>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Thank you for watching!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600500" y="1930225"/>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Q&amp;A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628600" y="2972850"/>
            <a:ext cx="7342800" cy="2150100"/>
          </a:xfrm>
          <a:prstGeom prst="rect">
            <a:avLst/>
          </a:prstGeom>
        </p:spPr>
        <p:txBody>
          <a:bodyPr anchorCtr="0" anchor="ctr" bIns="91425" lIns="91425" spcFirstLastPara="1" rIns="91425" wrap="square" tIns="91425">
            <a:noAutofit/>
          </a:bodyPr>
          <a:lstStyle/>
          <a:p>
            <a:pPr indent="-325120" lvl="0" marL="457200" rtl="0" algn="l">
              <a:lnSpc>
                <a:spcPct val="150000"/>
              </a:lnSpc>
              <a:spcBef>
                <a:spcPts val="0"/>
              </a:spcBef>
              <a:spcAft>
                <a:spcPts val="0"/>
              </a:spcAft>
              <a:buSzPts val="1520"/>
              <a:buFont typeface="Arial"/>
              <a:buChar char="●"/>
            </a:pPr>
            <a:r>
              <a:rPr lang="en-GB" sz="1520">
                <a:latin typeface="Arial"/>
                <a:ea typeface="Arial"/>
                <a:cs typeface="Arial"/>
                <a:sym typeface="Arial"/>
              </a:rPr>
              <a:t>Does Covid-19 has impact on real estate industry?</a:t>
            </a:r>
            <a:endParaRPr sz="1520">
              <a:latin typeface="Arial"/>
              <a:ea typeface="Arial"/>
              <a:cs typeface="Arial"/>
              <a:sym typeface="Arial"/>
            </a:endParaRPr>
          </a:p>
          <a:p>
            <a:pPr indent="-325120" lvl="0" marL="457200" rtl="0" algn="l">
              <a:lnSpc>
                <a:spcPct val="150000"/>
              </a:lnSpc>
              <a:spcBef>
                <a:spcPts val="0"/>
              </a:spcBef>
              <a:spcAft>
                <a:spcPts val="0"/>
              </a:spcAft>
              <a:buSzPts val="1520"/>
              <a:buFont typeface="Arial"/>
              <a:buChar char="●"/>
            </a:pPr>
            <a:r>
              <a:rPr lang="en-GB" sz="1520">
                <a:latin typeface="Arial"/>
                <a:ea typeface="Arial"/>
                <a:cs typeface="Arial"/>
                <a:sym typeface="Arial"/>
              </a:rPr>
              <a:t>Dose Bank Interests has impact on real estate industry?</a:t>
            </a:r>
            <a:endParaRPr sz="1520">
              <a:latin typeface="Arial"/>
              <a:ea typeface="Arial"/>
              <a:cs typeface="Arial"/>
              <a:sym typeface="Arial"/>
            </a:endParaRPr>
          </a:p>
          <a:p>
            <a:pPr indent="-325120" lvl="0" marL="457200" rtl="0" algn="l">
              <a:lnSpc>
                <a:spcPct val="150000"/>
              </a:lnSpc>
              <a:spcBef>
                <a:spcPts val="0"/>
              </a:spcBef>
              <a:spcAft>
                <a:spcPts val="0"/>
              </a:spcAft>
              <a:buSzPts val="1520"/>
              <a:buFont typeface="Arial"/>
              <a:buChar char="●"/>
            </a:pPr>
            <a:r>
              <a:rPr lang="en-GB" sz="1520">
                <a:latin typeface="Arial"/>
                <a:ea typeface="Arial"/>
                <a:cs typeface="Arial"/>
                <a:sym typeface="Arial"/>
              </a:rPr>
              <a:t>Do School numbers and ranking have impact on real estate industry?</a:t>
            </a:r>
            <a:endParaRPr sz="1920">
              <a:latin typeface="Arial"/>
              <a:ea typeface="Arial"/>
              <a:cs typeface="Arial"/>
              <a:sym typeface="Arial"/>
            </a:endParaRPr>
          </a:p>
        </p:txBody>
      </p:sp>
      <p:sp>
        <p:nvSpPr>
          <p:cNvPr id="86" name="Google Shape;86;p17"/>
          <p:cNvSpPr txBox="1"/>
          <p:nvPr/>
        </p:nvSpPr>
        <p:spPr>
          <a:xfrm>
            <a:off x="422675" y="549150"/>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Questions </a:t>
            </a:r>
            <a:endParaRPr b="1" sz="2200">
              <a:solidFill>
                <a:schemeClr val="dk1"/>
              </a:solidFill>
            </a:endParaRPr>
          </a:p>
        </p:txBody>
      </p:sp>
      <p:pic>
        <p:nvPicPr>
          <p:cNvPr id="87" name="Google Shape;87;p17"/>
          <p:cNvPicPr preferRelativeResize="0"/>
          <p:nvPr/>
        </p:nvPicPr>
        <p:blipFill>
          <a:blip r:embed="rId3">
            <a:alphaModFix/>
          </a:blip>
          <a:stretch>
            <a:fillRect/>
          </a:stretch>
        </p:blipFill>
        <p:spPr>
          <a:xfrm>
            <a:off x="322225" y="1372650"/>
            <a:ext cx="2847975" cy="1600200"/>
          </a:xfrm>
          <a:prstGeom prst="rect">
            <a:avLst/>
          </a:prstGeom>
          <a:noFill/>
          <a:ln>
            <a:noFill/>
          </a:ln>
        </p:spPr>
      </p:pic>
      <p:pic>
        <p:nvPicPr>
          <p:cNvPr id="88" name="Google Shape;88;p17"/>
          <p:cNvPicPr preferRelativeResize="0"/>
          <p:nvPr/>
        </p:nvPicPr>
        <p:blipFill>
          <a:blip r:embed="rId4">
            <a:alphaModFix/>
          </a:blip>
          <a:stretch>
            <a:fillRect/>
          </a:stretch>
        </p:blipFill>
        <p:spPr>
          <a:xfrm>
            <a:off x="3336863" y="1372650"/>
            <a:ext cx="2138189" cy="1600200"/>
          </a:xfrm>
          <a:prstGeom prst="rect">
            <a:avLst/>
          </a:prstGeom>
          <a:noFill/>
          <a:ln>
            <a:noFill/>
          </a:ln>
        </p:spPr>
      </p:pic>
      <p:pic>
        <p:nvPicPr>
          <p:cNvPr id="89" name="Google Shape;89;p17"/>
          <p:cNvPicPr preferRelativeResize="0"/>
          <p:nvPr/>
        </p:nvPicPr>
        <p:blipFill>
          <a:blip r:embed="rId5">
            <a:alphaModFix/>
          </a:blip>
          <a:stretch>
            <a:fillRect/>
          </a:stretch>
        </p:blipFill>
        <p:spPr>
          <a:xfrm>
            <a:off x="5641725" y="1372650"/>
            <a:ext cx="2896692"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4294967295" type="title"/>
          </p:nvPr>
        </p:nvSpPr>
        <p:spPr>
          <a:xfrm>
            <a:off x="377100" y="285250"/>
            <a:ext cx="8222100" cy="4333500"/>
          </a:xfrm>
          <a:prstGeom prst="rect">
            <a:avLst/>
          </a:prstGeom>
        </p:spPr>
        <p:txBody>
          <a:bodyPr anchorCtr="0" anchor="b" bIns="91425" lIns="91425" spcFirstLastPara="1" rIns="91425" wrap="square" tIns="91425">
            <a:normAutofit fontScale="90000"/>
          </a:bodyPr>
          <a:lstStyle/>
          <a:p>
            <a:pPr indent="0" lvl="0" marL="0" rtl="0" algn="l">
              <a:lnSpc>
                <a:spcPct val="90000"/>
              </a:lnSpc>
              <a:spcBef>
                <a:spcPts val="1000"/>
              </a:spcBef>
              <a:spcAft>
                <a:spcPts val="0"/>
              </a:spcAft>
              <a:buNone/>
            </a:pPr>
            <a:r>
              <a:rPr b="1" lang="en-GB" sz="2533">
                <a:latin typeface="Arial"/>
                <a:ea typeface="Arial"/>
                <a:cs typeface="Arial"/>
                <a:sym typeface="Arial"/>
              </a:rPr>
              <a:t>Hypothesis </a:t>
            </a:r>
            <a:endParaRPr b="1" sz="2533">
              <a:latin typeface="Arial"/>
              <a:ea typeface="Arial"/>
              <a:cs typeface="Arial"/>
              <a:sym typeface="Arial"/>
            </a:endParaRPr>
          </a:p>
          <a:p>
            <a:pPr indent="0" lvl="0" marL="0" rtl="0" algn="l">
              <a:lnSpc>
                <a:spcPct val="90000"/>
              </a:lnSpc>
              <a:spcBef>
                <a:spcPts val="1000"/>
              </a:spcBef>
              <a:spcAft>
                <a:spcPts val="0"/>
              </a:spcAft>
              <a:buNone/>
            </a:pPr>
            <a:r>
              <a:t/>
            </a:r>
            <a:endParaRPr b="1" sz="1650">
              <a:latin typeface="Arial"/>
              <a:ea typeface="Arial"/>
              <a:cs typeface="Arial"/>
              <a:sym typeface="Arial"/>
            </a:endParaRPr>
          </a:p>
          <a:p>
            <a:pPr indent="-316547" lvl="0" marL="457200" rtl="0" algn="l">
              <a:lnSpc>
                <a:spcPct val="90000"/>
              </a:lnSpc>
              <a:spcBef>
                <a:spcPts val="1000"/>
              </a:spcBef>
              <a:spcAft>
                <a:spcPts val="0"/>
              </a:spcAft>
              <a:buSzPct val="100000"/>
              <a:buFont typeface="Arial"/>
              <a:buChar char="●"/>
            </a:pPr>
            <a:r>
              <a:rPr b="1" lang="en-GB" sz="1538">
                <a:latin typeface="Arial"/>
                <a:ea typeface="Arial"/>
                <a:cs typeface="Arial"/>
                <a:sym typeface="Arial"/>
              </a:rPr>
              <a:t>Covid-19</a:t>
            </a:r>
            <a:endParaRPr b="1"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1.Null Hypothesis - If there was no covid then the sales number and price of property would be high</a:t>
            </a:r>
            <a:endParaRPr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2.Alternative Hypothesis - If there is covid the sales number and price of property would be low</a:t>
            </a:r>
            <a:endParaRPr sz="1538">
              <a:latin typeface="Arial"/>
              <a:ea typeface="Arial"/>
              <a:cs typeface="Arial"/>
              <a:sym typeface="Arial"/>
            </a:endParaRPr>
          </a:p>
          <a:p>
            <a:pPr indent="-316547" lvl="0" marL="457200" rtl="0" algn="l">
              <a:lnSpc>
                <a:spcPct val="90000"/>
              </a:lnSpc>
              <a:spcBef>
                <a:spcPts val="1000"/>
              </a:spcBef>
              <a:spcAft>
                <a:spcPts val="0"/>
              </a:spcAft>
              <a:buSzPct val="100000"/>
              <a:buFont typeface="Arial"/>
              <a:buChar char="●"/>
            </a:pPr>
            <a:r>
              <a:rPr b="1" lang="en-GB" sz="1538">
                <a:latin typeface="Arial"/>
                <a:ea typeface="Arial"/>
                <a:cs typeface="Arial"/>
                <a:sym typeface="Arial"/>
              </a:rPr>
              <a:t>Bank Interests</a:t>
            </a:r>
            <a:endParaRPr b="1"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1.Null Hypothesis - If the bank interests is drop and then the sell price of the property will go high</a:t>
            </a:r>
            <a:endParaRPr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2.Alternative Hypothesis - If the bank interests is drop and then the rent of the property will go low</a:t>
            </a:r>
            <a:endParaRPr sz="1538">
              <a:latin typeface="Arial"/>
              <a:ea typeface="Arial"/>
              <a:cs typeface="Arial"/>
              <a:sym typeface="Arial"/>
            </a:endParaRPr>
          </a:p>
          <a:p>
            <a:pPr indent="-316547" lvl="0" marL="457200" rtl="0" algn="l">
              <a:lnSpc>
                <a:spcPct val="90000"/>
              </a:lnSpc>
              <a:spcBef>
                <a:spcPts val="1000"/>
              </a:spcBef>
              <a:spcAft>
                <a:spcPts val="0"/>
              </a:spcAft>
              <a:buSzPct val="100000"/>
              <a:buFont typeface="Arial"/>
              <a:buChar char="●"/>
            </a:pPr>
            <a:r>
              <a:rPr b="1" lang="en-GB" sz="1538">
                <a:latin typeface="Arial"/>
                <a:ea typeface="Arial"/>
                <a:cs typeface="Arial"/>
                <a:sym typeface="Arial"/>
              </a:rPr>
              <a:t>School Ranking/Number of Schools</a:t>
            </a:r>
            <a:endParaRPr b="1"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1.Null Hypothesis - If the school ranking is not high then sales the price of property will go low</a:t>
            </a:r>
            <a:endParaRPr sz="1538">
              <a:latin typeface="Arial"/>
              <a:ea typeface="Arial"/>
              <a:cs typeface="Arial"/>
              <a:sym typeface="Arial"/>
            </a:endParaRPr>
          </a:p>
          <a:p>
            <a:pPr indent="0" lvl="0" marL="0" rtl="0" algn="l">
              <a:lnSpc>
                <a:spcPct val="90000"/>
              </a:lnSpc>
              <a:spcBef>
                <a:spcPts val="1000"/>
              </a:spcBef>
              <a:spcAft>
                <a:spcPts val="0"/>
              </a:spcAft>
              <a:buNone/>
            </a:pPr>
            <a:r>
              <a:rPr lang="en-GB" sz="1538">
                <a:latin typeface="Arial"/>
                <a:ea typeface="Arial"/>
                <a:cs typeface="Arial"/>
                <a:sym typeface="Arial"/>
              </a:rPr>
              <a:t>2.Alternative Hypothesis - If the school ranking is high then then sales the price of property will be high</a:t>
            </a:r>
            <a:endParaRPr sz="4288">
              <a:latin typeface="Arial"/>
              <a:ea typeface="Arial"/>
              <a:cs typeface="Arial"/>
              <a:sym typeface="Arial"/>
            </a:endParaRPr>
          </a:p>
        </p:txBody>
      </p:sp>
      <p:pic>
        <p:nvPicPr>
          <p:cNvPr id="95" name="Google Shape;95;p18"/>
          <p:cNvPicPr preferRelativeResize="0"/>
          <p:nvPr/>
        </p:nvPicPr>
        <p:blipFill>
          <a:blip r:embed="rId3">
            <a:alphaModFix/>
          </a:blip>
          <a:stretch>
            <a:fillRect/>
          </a:stretch>
        </p:blipFill>
        <p:spPr>
          <a:xfrm rot="853628">
            <a:off x="2190508" y="505694"/>
            <a:ext cx="546061" cy="9557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4973625" y="1158500"/>
            <a:ext cx="3930000" cy="21270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GB" sz="1920">
                <a:latin typeface="Arial"/>
                <a:ea typeface="Arial"/>
                <a:cs typeface="Arial"/>
                <a:sym typeface="Arial"/>
              </a:rPr>
              <a:t>Fundamental Analysis</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Yearly Data ---&gt; Not much of the difference, THERE EVEN AN CONTINUOUS INCREASE!! </a:t>
            </a:r>
            <a:endParaRPr sz="1220">
              <a:latin typeface="Arial"/>
              <a:ea typeface="Arial"/>
              <a:cs typeface="Arial"/>
              <a:sym typeface="Arial"/>
            </a:endParaRPr>
          </a:p>
          <a:p>
            <a:pPr indent="0" lvl="0" marL="0" rtl="0" algn="l">
              <a:lnSpc>
                <a:spcPct val="80000"/>
              </a:lnSpc>
              <a:spcBef>
                <a:spcPts val="0"/>
              </a:spcBef>
              <a:spcAft>
                <a:spcPts val="0"/>
              </a:spcAft>
              <a:buNone/>
            </a:pPr>
            <a:r>
              <a:t/>
            </a:r>
            <a:endParaRPr sz="12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Quarterly Data ---&gt; There is a drop in 2nd quarter of 2020, and then </a:t>
            </a:r>
            <a:r>
              <a:rPr lang="en-GB" sz="1200">
                <a:solidFill>
                  <a:srgbClr val="FFFFFF"/>
                </a:solidFill>
                <a:latin typeface="Arial"/>
                <a:ea typeface="Arial"/>
                <a:cs typeface="Arial"/>
                <a:sym typeface="Arial"/>
              </a:rPr>
              <a:t>it gradually picked up, and even had some increases.</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p:txBody>
      </p:sp>
      <p:sp>
        <p:nvSpPr>
          <p:cNvPr id="101" name="Google Shape;101;p19"/>
          <p:cNvSpPr txBox="1"/>
          <p:nvPr/>
        </p:nvSpPr>
        <p:spPr>
          <a:xfrm>
            <a:off x="363225" y="476175"/>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Our Analysis-Fundamental </a:t>
            </a:r>
            <a:endParaRPr b="1" sz="2200">
              <a:solidFill>
                <a:schemeClr val="dk1"/>
              </a:solidFill>
            </a:endParaRPr>
          </a:p>
        </p:txBody>
      </p:sp>
      <p:pic>
        <p:nvPicPr>
          <p:cNvPr id="102" name="Google Shape;102;p19"/>
          <p:cNvPicPr preferRelativeResize="0"/>
          <p:nvPr/>
        </p:nvPicPr>
        <p:blipFill>
          <a:blip r:embed="rId3">
            <a:alphaModFix/>
          </a:blip>
          <a:stretch>
            <a:fillRect/>
          </a:stretch>
        </p:blipFill>
        <p:spPr>
          <a:xfrm>
            <a:off x="289675" y="1252098"/>
            <a:ext cx="1567400" cy="866000"/>
          </a:xfrm>
          <a:prstGeom prst="rect">
            <a:avLst/>
          </a:prstGeom>
          <a:noFill/>
          <a:ln>
            <a:noFill/>
          </a:ln>
        </p:spPr>
      </p:pic>
      <p:pic>
        <p:nvPicPr>
          <p:cNvPr id="103" name="Google Shape;103;p19"/>
          <p:cNvPicPr preferRelativeResize="0"/>
          <p:nvPr/>
        </p:nvPicPr>
        <p:blipFill>
          <a:blip r:embed="rId4">
            <a:alphaModFix/>
          </a:blip>
          <a:stretch>
            <a:fillRect/>
          </a:stretch>
        </p:blipFill>
        <p:spPr>
          <a:xfrm>
            <a:off x="2079919" y="1360712"/>
            <a:ext cx="2572380" cy="648787"/>
          </a:xfrm>
          <a:prstGeom prst="rect">
            <a:avLst/>
          </a:prstGeom>
          <a:noFill/>
          <a:ln>
            <a:noFill/>
          </a:ln>
        </p:spPr>
      </p:pic>
      <p:sp>
        <p:nvSpPr>
          <p:cNvPr id="104" name="Google Shape;104;p19"/>
          <p:cNvSpPr txBox="1"/>
          <p:nvPr>
            <p:ph idx="1" type="body"/>
          </p:nvPr>
        </p:nvSpPr>
        <p:spPr>
          <a:xfrm>
            <a:off x="4973625" y="3082250"/>
            <a:ext cx="3776400" cy="20319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GB" sz="1920">
                <a:latin typeface="Arial"/>
                <a:ea typeface="Arial"/>
                <a:cs typeface="Arial"/>
                <a:sym typeface="Arial"/>
              </a:rPr>
              <a:t>Chart Created</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Yearly Data ---&gt; Bar chart of highest median rent/sold price, box plot of median sold price, Bar chart of number sold vs number sell listing, Scatter plot of median sold price vs rent price &amp; median sold price vs number of rent listing.</a:t>
            </a:r>
            <a:endParaRPr sz="1220">
              <a:latin typeface="Arial"/>
              <a:ea typeface="Arial"/>
              <a:cs typeface="Arial"/>
              <a:sym typeface="Arial"/>
            </a:endParaRPr>
          </a:p>
          <a:p>
            <a:pPr indent="0" lvl="0" marL="0" rtl="0" algn="l">
              <a:lnSpc>
                <a:spcPct val="80000"/>
              </a:lnSpc>
              <a:spcBef>
                <a:spcPts val="0"/>
              </a:spcBef>
              <a:spcAft>
                <a:spcPts val="0"/>
              </a:spcAft>
              <a:buNone/>
            </a:pPr>
            <a:r>
              <a:t/>
            </a:r>
            <a:endParaRPr sz="12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Quarterly Data ---&gt; Box plot of median sold price.</a:t>
            </a:r>
            <a:endParaRPr sz="12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a:p>
            <a:pPr indent="0" lvl="0" marL="457200" rtl="0" algn="l">
              <a:lnSpc>
                <a:spcPct val="80000"/>
              </a:lnSpc>
              <a:spcBef>
                <a:spcPts val="0"/>
              </a:spcBef>
              <a:spcAft>
                <a:spcPts val="0"/>
              </a:spcAft>
              <a:buNone/>
            </a:pPr>
            <a:r>
              <a:t/>
            </a:r>
            <a:endParaRPr sz="1920">
              <a:latin typeface="Arial"/>
              <a:ea typeface="Arial"/>
              <a:cs typeface="Arial"/>
              <a:sym typeface="Arial"/>
            </a:endParaRPr>
          </a:p>
        </p:txBody>
      </p:sp>
      <p:sp>
        <p:nvSpPr>
          <p:cNvPr id="105" name="Google Shape;105;p19"/>
          <p:cNvSpPr txBox="1"/>
          <p:nvPr/>
        </p:nvSpPr>
        <p:spPr>
          <a:xfrm>
            <a:off x="490575" y="2571750"/>
            <a:ext cx="3649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ADBAC7"/>
                </a:solidFill>
                <a:highlight>
                  <a:srgbClr val="22272E"/>
                </a:highlight>
              </a:rPr>
              <a:t>MedianSoldPrice, AuctionNumberAuctioned, AuctionNumberSold, AuctionNumberWithdrawn, NumberSold, LowestSoldPrice, HighestSoldPrice, 5thPercentileSoldPrice, 25thPercentileSoldPrice, 75thPercentileSoldPrice, 95thPercentileSoldPrice, DaysOnMarket, DiscountPercentage, MedianRentListingPrice, NumberRentListing, HighestRentListingPrice, LowestRentListingPrice, MedianSaleListingPrice, NumberSaleListing, HighestSaleListingPrice, LowestSaleListingPrice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1" type="body"/>
          </p:nvPr>
        </p:nvSpPr>
        <p:spPr>
          <a:xfrm>
            <a:off x="363225" y="1831400"/>
            <a:ext cx="3930000" cy="2386500"/>
          </a:xfrm>
          <a:prstGeom prst="rect">
            <a:avLst/>
          </a:prstGeom>
        </p:spPr>
        <p:txBody>
          <a:bodyPr anchorCtr="0" anchor="ctr" bIns="91425" lIns="91425" spcFirstLastPara="1" rIns="91425" wrap="square" tIns="91425">
            <a:spAutoFit/>
          </a:bodyPr>
          <a:lstStyle/>
          <a:p>
            <a:pPr indent="0" lvl="0" marL="0" rtl="0" algn="l">
              <a:lnSpc>
                <a:spcPct val="80000"/>
              </a:lnSpc>
              <a:spcBef>
                <a:spcPts val="0"/>
              </a:spcBef>
              <a:spcAft>
                <a:spcPts val="0"/>
              </a:spcAft>
              <a:buNone/>
            </a:pPr>
            <a:r>
              <a:rPr lang="en-GB" sz="1920">
                <a:latin typeface="Arial"/>
                <a:ea typeface="Arial"/>
                <a:cs typeface="Arial"/>
                <a:sym typeface="Arial"/>
              </a:rPr>
              <a:t>Covid-19</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Yearly Data ---&gt; There was a very large increase in the ratio of capital gain of house prices, which proves that COVID did have an effect in 2020, but the effect was eliminated by other reasons in 2021.</a:t>
            </a:r>
            <a:endParaRPr sz="1220">
              <a:latin typeface="Arial"/>
              <a:ea typeface="Arial"/>
              <a:cs typeface="Arial"/>
              <a:sym typeface="Arial"/>
            </a:endParaRPr>
          </a:p>
          <a:p>
            <a:pPr indent="0" lvl="0" marL="0" rtl="0" algn="l">
              <a:lnSpc>
                <a:spcPct val="80000"/>
              </a:lnSpc>
              <a:spcBef>
                <a:spcPts val="0"/>
              </a:spcBef>
              <a:spcAft>
                <a:spcPts val="0"/>
              </a:spcAft>
              <a:buNone/>
            </a:pPr>
            <a:r>
              <a:t/>
            </a:r>
            <a:endParaRPr sz="12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Quarterly Data ---&gt; Jan-Mar 2020 &amp; Jul-Sep 2020 ，</a:t>
            </a:r>
            <a:r>
              <a:rPr lang="en-GB" sz="1200">
                <a:solidFill>
                  <a:srgbClr val="FFFFFF"/>
                </a:solidFill>
                <a:latin typeface="Arial"/>
                <a:ea typeface="Arial"/>
                <a:cs typeface="Arial"/>
                <a:sym typeface="Arial"/>
              </a:rPr>
              <a:t>these two periods have very significant fluctuations in the house price, and the first quarter is the period when COVID starts to become serious in Melbourne, and the second period is the first lockdown.</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p:txBody>
      </p:sp>
      <p:sp>
        <p:nvSpPr>
          <p:cNvPr id="111" name="Google Shape;111;p20"/>
          <p:cNvSpPr txBox="1"/>
          <p:nvPr/>
        </p:nvSpPr>
        <p:spPr>
          <a:xfrm>
            <a:off x="363225" y="476175"/>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Our Analysis-Main </a:t>
            </a:r>
            <a:endParaRPr b="1" sz="2200">
              <a:solidFill>
                <a:schemeClr val="dk1"/>
              </a:solidFill>
            </a:endParaRPr>
          </a:p>
        </p:txBody>
      </p:sp>
      <p:sp>
        <p:nvSpPr>
          <p:cNvPr id="112" name="Google Shape;112;p20"/>
          <p:cNvSpPr txBox="1"/>
          <p:nvPr>
            <p:ph idx="1" type="body"/>
          </p:nvPr>
        </p:nvSpPr>
        <p:spPr>
          <a:xfrm>
            <a:off x="4614475" y="1722150"/>
            <a:ext cx="3930000" cy="14973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GB" sz="1920">
                <a:latin typeface="Arial"/>
                <a:ea typeface="Arial"/>
                <a:cs typeface="Arial"/>
                <a:sym typeface="Arial"/>
              </a:rPr>
              <a:t>Chart Created</a:t>
            </a:r>
            <a:endParaRPr sz="1920">
              <a:latin typeface="Arial"/>
              <a:ea typeface="Arial"/>
              <a:cs typeface="Arial"/>
              <a:sym typeface="Arial"/>
            </a:endParaRPr>
          </a:p>
          <a:p>
            <a:pPr indent="0" lvl="0" marL="0" rtl="0" algn="l">
              <a:lnSpc>
                <a:spcPct val="80000"/>
              </a:lnSpc>
              <a:spcBef>
                <a:spcPts val="0"/>
              </a:spcBef>
              <a:spcAft>
                <a:spcPts val="0"/>
              </a:spcAft>
              <a:buNone/>
            </a:pPr>
            <a:r>
              <a:t/>
            </a:r>
            <a:endParaRPr sz="19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Yearly Data ---&gt; Pie chart of ratio of capital gain.</a:t>
            </a:r>
            <a:endParaRPr sz="1220">
              <a:latin typeface="Arial"/>
              <a:ea typeface="Arial"/>
              <a:cs typeface="Arial"/>
              <a:sym typeface="Arial"/>
            </a:endParaRPr>
          </a:p>
          <a:p>
            <a:pPr indent="0" lvl="0" marL="0" rtl="0" algn="l">
              <a:lnSpc>
                <a:spcPct val="80000"/>
              </a:lnSpc>
              <a:spcBef>
                <a:spcPts val="0"/>
              </a:spcBef>
              <a:spcAft>
                <a:spcPts val="0"/>
              </a:spcAft>
              <a:buNone/>
            </a:pPr>
            <a:r>
              <a:t/>
            </a:r>
            <a:endParaRPr sz="1220">
              <a:latin typeface="Arial"/>
              <a:ea typeface="Arial"/>
              <a:cs typeface="Arial"/>
              <a:sym typeface="Arial"/>
            </a:endParaRPr>
          </a:p>
          <a:p>
            <a:pPr indent="0" lvl="0" marL="0" rtl="0" algn="l">
              <a:lnSpc>
                <a:spcPct val="80000"/>
              </a:lnSpc>
              <a:spcBef>
                <a:spcPts val="0"/>
              </a:spcBef>
              <a:spcAft>
                <a:spcPts val="0"/>
              </a:spcAft>
              <a:buNone/>
            </a:pPr>
            <a:r>
              <a:rPr lang="en-GB" sz="1220">
                <a:latin typeface="Arial"/>
                <a:ea typeface="Arial"/>
                <a:cs typeface="Arial"/>
                <a:sym typeface="Arial"/>
              </a:rPr>
              <a:t>Quarterly Data ---&gt; Line chart of ratio of capital gain</a:t>
            </a:r>
            <a:endParaRPr sz="1920">
              <a:latin typeface="Arial"/>
              <a:ea typeface="Arial"/>
              <a:cs typeface="Arial"/>
              <a:sym typeface="Arial"/>
            </a:endParaRPr>
          </a:p>
        </p:txBody>
      </p:sp>
      <p:pic>
        <p:nvPicPr>
          <p:cNvPr id="113" name="Google Shape;113;p20"/>
          <p:cNvPicPr preferRelativeResize="0"/>
          <p:nvPr/>
        </p:nvPicPr>
        <p:blipFill>
          <a:blip r:embed="rId3">
            <a:alphaModFix/>
          </a:blip>
          <a:stretch>
            <a:fillRect/>
          </a:stretch>
        </p:blipFill>
        <p:spPr>
          <a:xfrm>
            <a:off x="4801050" y="3219450"/>
            <a:ext cx="2847975"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363225" y="1458700"/>
            <a:ext cx="3930000" cy="2290500"/>
          </a:xfrm>
          <a:prstGeom prst="rect">
            <a:avLst/>
          </a:prstGeom>
        </p:spPr>
        <p:txBody>
          <a:bodyPr anchorCtr="0" anchor="ctr" bIns="91425" lIns="91425" spcFirstLastPara="1" rIns="91425" wrap="square" tIns="91425">
            <a:spAutoFit/>
          </a:bodyPr>
          <a:lstStyle/>
          <a:p>
            <a:pPr indent="0" lvl="0" marL="0" rtl="0" algn="l">
              <a:lnSpc>
                <a:spcPct val="80000"/>
              </a:lnSpc>
              <a:spcBef>
                <a:spcPts val="0"/>
              </a:spcBef>
              <a:spcAft>
                <a:spcPts val="0"/>
              </a:spcAft>
              <a:buNone/>
            </a:pPr>
            <a:r>
              <a:rPr lang="en-GB" sz="1920"/>
              <a:t>Bank Interests</a:t>
            </a:r>
            <a:endParaRPr sz="19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Quarterly Data ---&gt; </a:t>
            </a:r>
            <a:r>
              <a:rPr lang="en-GB" sz="1200">
                <a:solidFill>
                  <a:srgbClr val="FFFFFF"/>
                </a:solidFill>
                <a:latin typeface="Arial"/>
                <a:ea typeface="Arial"/>
                <a:cs typeface="Arial"/>
                <a:sym typeface="Arial"/>
              </a:rPr>
              <a:t>The housing price that was forced to decline </a:t>
            </a:r>
            <a:r>
              <a:rPr lang="en-GB" sz="1200">
                <a:solidFill>
                  <a:srgbClr val="FFFFFF"/>
                </a:solidFill>
                <a:latin typeface="Arial"/>
                <a:ea typeface="Arial"/>
                <a:cs typeface="Arial"/>
                <a:sym typeface="Arial"/>
              </a:rPr>
              <a:t>because of</a:t>
            </a:r>
            <a:r>
              <a:rPr lang="en-GB" sz="1200">
                <a:solidFill>
                  <a:srgbClr val="FFFFFF"/>
                </a:solidFill>
                <a:latin typeface="Arial"/>
                <a:ea typeface="Arial"/>
                <a:cs typeface="Arial"/>
                <a:sym typeface="Arial"/>
              </a:rPr>
              <a:t> the COVID picked up due to the sharply reduced bank interests. At the same time, although rent and sold basically kept the same curve, when the housing price dropped sharply, as people were more inclined to rent, the rental market actually experienced an increase. At the same time, the stimulus of bank interests to the housing market has a certain lag.</a:t>
            </a:r>
            <a:endParaRPr sz="1920"/>
          </a:p>
          <a:p>
            <a:pPr indent="0" lvl="0" marL="0" rtl="0" algn="l">
              <a:lnSpc>
                <a:spcPct val="80000"/>
              </a:lnSpc>
              <a:spcBef>
                <a:spcPts val="0"/>
              </a:spcBef>
              <a:spcAft>
                <a:spcPts val="0"/>
              </a:spcAft>
              <a:buNone/>
            </a:pPr>
            <a:r>
              <a:t/>
            </a:r>
            <a:endParaRPr sz="1920"/>
          </a:p>
        </p:txBody>
      </p:sp>
      <p:sp>
        <p:nvSpPr>
          <p:cNvPr id="119" name="Google Shape;119;p21"/>
          <p:cNvSpPr txBox="1"/>
          <p:nvPr/>
        </p:nvSpPr>
        <p:spPr>
          <a:xfrm>
            <a:off x="363225" y="476175"/>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Roboto"/>
                <a:ea typeface="Roboto"/>
                <a:cs typeface="Roboto"/>
                <a:sym typeface="Roboto"/>
              </a:rPr>
              <a:t>Our Analysis-Main </a:t>
            </a:r>
            <a:endParaRPr b="1" sz="2200">
              <a:solidFill>
                <a:schemeClr val="dk1"/>
              </a:solidFill>
              <a:latin typeface="Roboto"/>
              <a:ea typeface="Roboto"/>
              <a:cs typeface="Roboto"/>
              <a:sym typeface="Roboto"/>
            </a:endParaRPr>
          </a:p>
        </p:txBody>
      </p:sp>
      <p:sp>
        <p:nvSpPr>
          <p:cNvPr id="120" name="Google Shape;120;p21"/>
          <p:cNvSpPr txBox="1"/>
          <p:nvPr>
            <p:ph idx="1" type="body"/>
          </p:nvPr>
        </p:nvSpPr>
        <p:spPr>
          <a:xfrm>
            <a:off x="4614475" y="1381600"/>
            <a:ext cx="3930000" cy="14973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GB" sz="1920"/>
              <a:t>Chart Created</a:t>
            </a:r>
            <a:endParaRPr sz="19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Quarterly Data ---&gt; Line chart bank interests rate &amp; increase ratio of median sold price &amp; median rent price &amp; number of sold/sell listing/rent listing</a:t>
            </a:r>
            <a:endParaRPr sz="1920"/>
          </a:p>
        </p:txBody>
      </p:sp>
      <p:pic>
        <p:nvPicPr>
          <p:cNvPr id="121" name="Google Shape;121;p21"/>
          <p:cNvPicPr preferRelativeResize="0"/>
          <p:nvPr/>
        </p:nvPicPr>
        <p:blipFill>
          <a:blip r:embed="rId3">
            <a:alphaModFix/>
          </a:blip>
          <a:stretch>
            <a:fillRect/>
          </a:stretch>
        </p:blipFill>
        <p:spPr>
          <a:xfrm>
            <a:off x="5288038" y="2878900"/>
            <a:ext cx="2138189" cy="16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363225" y="2062725"/>
            <a:ext cx="3930000" cy="1923300"/>
          </a:xfrm>
          <a:prstGeom prst="rect">
            <a:avLst/>
          </a:prstGeom>
        </p:spPr>
        <p:txBody>
          <a:bodyPr anchorCtr="0" anchor="ctr" bIns="91425" lIns="91425" spcFirstLastPara="1" rIns="91425" wrap="square" tIns="91425">
            <a:spAutoFit/>
          </a:bodyPr>
          <a:lstStyle/>
          <a:p>
            <a:pPr indent="0" lvl="0" marL="0" rtl="0" algn="l">
              <a:lnSpc>
                <a:spcPct val="80000"/>
              </a:lnSpc>
              <a:spcBef>
                <a:spcPts val="0"/>
              </a:spcBef>
              <a:spcAft>
                <a:spcPts val="0"/>
              </a:spcAft>
              <a:buNone/>
            </a:pPr>
            <a:r>
              <a:rPr lang="en-GB" sz="1920"/>
              <a:t>School Numbers and Ranking</a:t>
            </a:r>
            <a:endParaRPr sz="19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The analysis is based on 2021 </a:t>
            </a:r>
            <a:r>
              <a:rPr lang="en-GB" sz="1220"/>
              <a:t>yearly</a:t>
            </a:r>
            <a:r>
              <a:rPr lang="en-GB" sz="1220"/>
              <a:t> data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School sample size : 2240 schools</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School ranking is sourced from </a:t>
            </a:r>
            <a:endParaRPr sz="1220"/>
          </a:p>
          <a:p>
            <a:pPr indent="0" lvl="0" marL="0" rtl="0" algn="l">
              <a:lnSpc>
                <a:spcPct val="80000"/>
              </a:lnSpc>
              <a:spcBef>
                <a:spcPts val="0"/>
              </a:spcBef>
              <a:spcAft>
                <a:spcPts val="0"/>
              </a:spcAft>
              <a:buNone/>
            </a:pPr>
            <a:r>
              <a:t/>
            </a:r>
            <a:endParaRPr sz="1220"/>
          </a:p>
          <a:p>
            <a:pPr indent="0" lvl="0" marL="0" rtl="0" algn="l">
              <a:lnSpc>
                <a:spcPct val="80000"/>
              </a:lnSpc>
              <a:spcBef>
                <a:spcPts val="0"/>
              </a:spcBef>
              <a:spcAft>
                <a:spcPts val="0"/>
              </a:spcAft>
              <a:buNone/>
            </a:pPr>
            <a:r>
              <a:rPr lang="en-GB" sz="1220"/>
              <a:t>https://bettereducation.com.au</a:t>
            </a:r>
            <a:endParaRPr sz="1920"/>
          </a:p>
        </p:txBody>
      </p:sp>
      <p:sp>
        <p:nvSpPr>
          <p:cNvPr id="127" name="Google Shape;127;p22"/>
          <p:cNvSpPr txBox="1"/>
          <p:nvPr/>
        </p:nvSpPr>
        <p:spPr>
          <a:xfrm>
            <a:off x="363225" y="476175"/>
            <a:ext cx="486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latin typeface="Roboto"/>
                <a:ea typeface="Roboto"/>
                <a:cs typeface="Roboto"/>
                <a:sym typeface="Roboto"/>
              </a:rPr>
              <a:t>Our Analysis-Main </a:t>
            </a:r>
            <a:endParaRPr b="1" sz="2200">
              <a:solidFill>
                <a:schemeClr val="dk1"/>
              </a:solidFill>
              <a:latin typeface="Roboto"/>
              <a:ea typeface="Roboto"/>
              <a:cs typeface="Roboto"/>
              <a:sym typeface="Roboto"/>
            </a:endParaRPr>
          </a:p>
        </p:txBody>
      </p:sp>
      <p:pic>
        <p:nvPicPr>
          <p:cNvPr id="128" name="Google Shape;128;p22"/>
          <p:cNvPicPr preferRelativeResize="0"/>
          <p:nvPr/>
        </p:nvPicPr>
        <p:blipFill>
          <a:blip r:embed="rId3">
            <a:alphaModFix/>
          </a:blip>
          <a:stretch>
            <a:fillRect/>
          </a:stretch>
        </p:blipFill>
        <p:spPr>
          <a:xfrm>
            <a:off x="4909175" y="2224275"/>
            <a:ext cx="2896692" cy="16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